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2"/>
  </p:notesMasterIdLst>
  <p:sldIdLst>
    <p:sldId id="256" r:id="rId2"/>
    <p:sldId id="261" r:id="rId3"/>
    <p:sldId id="257" r:id="rId4"/>
    <p:sldId id="258" r:id="rId5"/>
    <p:sldId id="265" r:id="rId6"/>
    <p:sldId id="276" r:id="rId7"/>
    <p:sldId id="275" r:id="rId8"/>
    <p:sldId id="266" r:id="rId9"/>
    <p:sldId id="260" r:id="rId10"/>
    <p:sldId id="264" r:id="rId11"/>
    <p:sldId id="273" r:id="rId12"/>
    <p:sldId id="279" r:id="rId13"/>
    <p:sldId id="263" r:id="rId14"/>
    <p:sldId id="267" r:id="rId15"/>
    <p:sldId id="269" r:id="rId16"/>
    <p:sldId id="268" r:id="rId17"/>
    <p:sldId id="271" r:id="rId18"/>
    <p:sldId id="272" r:id="rId19"/>
    <p:sldId id="274"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143" autoAdjust="0"/>
  </p:normalViewPr>
  <p:slideViewPr>
    <p:cSldViewPr snapToGrid="0">
      <p:cViewPr varScale="1">
        <p:scale>
          <a:sx n="84" d="100"/>
          <a:sy n="84" d="100"/>
        </p:scale>
        <p:origin x="77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2BC75E-D977-4B3B-95C9-D99C888B7E69}" type="datetimeFigureOut">
              <a:rPr lang="en-GB" smtClean="0"/>
              <a:t>27/09/2013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789F4C-7A7D-417E-9516-AFA3812E4C81}" type="slidenum">
              <a:rPr lang="en-GB" smtClean="0"/>
              <a:t>‹#›</a:t>
            </a:fld>
            <a:endParaRPr lang="en-GB"/>
          </a:p>
        </p:txBody>
      </p:sp>
    </p:spTree>
    <p:extLst>
      <p:ext uri="{BB962C8B-B14F-4D97-AF65-F5344CB8AC3E}">
        <p14:creationId xmlns:p14="http://schemas.microsoft.com/office/powerpoint/2010/main" val="2193762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6789F4C-7A7D-417E-9516-AFA3812E4C81}" type="slidenum">
              <a:rPr lang="en-GB" smtClean="0"/>
              <a:t>2</a:t>
            </a:fld>
            <a:endParaRPr lang="en-GB"/>
          </a:p>
        </p:txBody>
      </p:sp>
    </p:spTree>
    <p:extLst>
      <p:ext uri="{BB962C8B-B14F-4D97-AF65-F5344CB8AC3E}">
        <p14:creationId xmlns:p14="http://schemas.microsoft.com/office/powerpoint/2010/main" val="400700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EF7F1A7-358C-4126-A466-22BDF08FE97A}" type="datetimeFigureOut">
              <a:rPr lang="en-GB" smtClean="0"/>
              <a:t>27/09/2013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3697767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EF7F1A7-358C-4126-A466-22BDF08FE97A}" type="datetimeFigureOut">
              <a:rPr lang="en-GB" smtClean="0"/>
              <a:t>27/09/2013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365366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F7F1A7-358C-4126-A466-22BDF08FE97A}" type="datetimeFigureOut">
              <a:rPr lang="en-GB" smtClean="0"/>
              <a:t>27/09/2013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2593456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EF7F1A7-358C-4126-A466-22BDF08FE97A}" type="datetimeFigureOut">
              <a:rPr lang="en-GB" smtClean="0"/>
              <a:t>27/09/2013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2755686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EF7F1A7-358C-4126-A466-22BDF08FE97A}" type="datetimeFigureOut">
              <a:rPr lang="en-GB" smtClean="0"/>
              <a:t>27/09/2013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4208213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EF7F1A7-358C-4126-A466-22BDF08FE97A}" type="datetimeFigureOut">
              <a:rPr lang="en-GB" smtClean="0"/>
              <a:t>27/09/2013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92166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F7F1A7-358C-4126-A466-22BDF08FE97A}" type="datetimeFigureOut">
              <a:rPr lang="en-GB" smtClean="0"/>
              <a:t>27/09/2013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4275395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F7F1A7-358C-4126-A466-22BDF08FE97A}" type="datetimeFigureOut">
              <a:rPr lang="en-GB" smtClean="0"/>
              <a:t>27/09/2013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2510944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F7F1A7-358C-4126-A466-22BDF08FE97A}" type="datetimeFigureOut">
              <a:rPr lang="en-GB" smtClean="0"/>
              <a:t>27/09/2013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352185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EF7F1A7-358C-4126-A466-22BDF08FE97A}" type="datetimeFigureOut">
              <a:rPr lang="en-GB" smtClean="0"/>
              <a:t>27/09/2013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313715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EF7F1A7-358C-4126-A466-22BDF08FE97A}" type="datetimeFigureOut">
              <a:rPr lang="en-GB" smtClean="0"/>
              <a:t>27/09/2013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82774-2BD8-4B4B-9AD8-92C9603599E1}" type="slidenum">
              <a:rPr lang="en-GB" smtClean="0"/>
              <a:t>‹#›</a:t>
            </a:fld>
            <a:endParaRPr lang="en-GB"/>
          </a:p>
        </p:txBody>
      </p:sp>
    </p:spTree>
    <p:extLst>
      <p:ext uri="{BB962C8B-B14F-4D97-AF65-F5344CB8AC3E}">
        <p14:creationId xmlns:p14="http://schemas.microsoft.com/office/powerpoint/2010/main" val="1058376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F7F1A7-358C-4126-A466-22BDF08FE97A}" type="datetimeFigureOut">
              <a:rPr lang="en-GB" smtClean="0"/>
              <a:t>27/09/2013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582774-2BD8-4B4B-9AD8-92C9603599E1}" type="slidenum">
              <a:rPr lang="en-GB" smtClean="0"/>
              <a:t>‹#›</a:t>
            </a:fld>
            <a:endParaRPr lang="en-GB"/>
          </a:p>
        </p:txBody>
      </p:sp>
    </p:spTree>
    <p:extLst>
      <p:ext uri="{BB962C8B-B14F-4D97-AF65-F5344CB8AC3E}">
        <p14:creationId xmlns:p14="http://schemas.microsoft.com/office/powerpoint/2010/main" val="223195791"/>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acredheart.mgfl.net/wp-content/uploads/2010/12/WELLBEING-WHEEL.jpg"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8186" y="334851"/>
            <a:ext cx="10882648" cy="3175112"/>
          </a:xfrm>
        </p:spPr>
        <p:txBody>
          <a:bodyPr>
            <a:normAutofit/>
          </a:bodyPr>
          <a:lstStyle/>
          <a:p>
            <a:r>
              <a:rPr lang="en-GB" dirty="0" smtClean="0">
                <a:solidFill>
                  <a:schemeClr val="tx2">
                    <a:lumMod val="75000"/>
                  </a:schemeClr>
                </a:solidFill>
                <a:latin typeface="Comic Sans MS" panose="030F0702030302020204" pitchFamily="66" charset="0"/>
              </a:rPr>
              <a:t>South Morningside Primary</a:t>
            </a:r>
            <a:endParaRPr lang="en-GB" dirty="0">
              <a:solidFill>
                <a:schemeClr val="tx2">
                  <a:lumMod val="75000"/>
                </a:schemeClr>
              </a:solidFill>
              <a:latin typeface="Comic Sans MS" panose="030F0702030302020204" pitchFamily="66" charset="0"/>
            </a:endParaRPr>
          </a:p>
        </p:txBody>
      </p:sp>
      <p:sp>
        <p:nvSpPr>
          <p:cNvPr id="3" name="Subtitle 2"/>
          <p:cNvSpPr>
            <a:spLocks noGrp="1"/>
          </p:cNvSpPr>
          <p:nvPr>
            <p:ph type="subTitle" idx="1"/>
          </p:nvPr>
        </p:nvSpPr>
        <p:spPr>
          <a:xfrm>
            <a:off x="1524000" y="3602037"/>
            <a:ext cx="9144000" cy="2103303"/>
          </a:xfrm>
        </p:spPr>
        <p:txBody>
          <a:bodyPr>
            <a:normAutofit fontScale="85000" lnSpcReduction="20000"/>
          </a:bodyPr>
          <a:lstStyle/>
          <a:p>
            <a:endParaRPr lang="en-GB" sz="3200" b="1" dirty="0" smtClean="0">
              <a:solidFill>
                <a:schemeClr val="tx2">
                  <a:lumMod val="75000"/>
                </a:schemeClr>
              </a:solidFill>
              <a:latin typeface="Comic Sans MS" panose="030F0702030302020204" pitchFamily="66" charset="0"/>
            </a:endParaRPr>
          </a:p>
          <a:p>
            <a:r>
              <a:rPr lang="en-GB" sz="3200" b="1" dirty="0" smtClean="0">
                <a:solidFill>
                  <a:schemeClr val="tx2">
                    <a:lumMod val="75000"/>
                  </a:schemeClr>
                </a:solidFill>
                <a:latin typeface="Comic Sans MS" panose="030F0702030302020204" pitchFamily="66" charset="0"/>
              </a:rPr>
              <a:t>Welcome </a:t>
            </a:r>
          </a:p>
          <a:p>
            <a:r>
              <a:rPr lang="en-GB" sz="3800" b="1" dirty="0" smtClean="0">
                <a:solidFill>
                  <a:schemeClr val="tx2">
                    <a:lumMod val="75000"/>
                  </a:schemeClr>
                </a:solidFill>
                <a:latin typeface="Comic Sans MS" panose="030F0702030302020204" pitchFamily="66" charset="0"/>
              </a:rPr>
              <a:t>Our Journey to Excellence</a:t>
            </a:r>
            <a:endParaRPr lang="en-GB" sz="3800" b="1" dirty="0">
              <a:solidFill>
                <a:schemeClr val="tx2">
                  <a:lumMod val="75000"/>
                </a:schemeClr>
              </a:solidFill>
              <a:latin typeface="Comic Sans MS" panose="030F0702030302020204" pitchFamily="66" charset="0"/>
            </a:endParaRPr>
          </a:p>
          <a:p>
            <a:r>
              <a:rPr lang="en-GB" sz="3200" b="1" dirty="0" smtClean="0">
                <a:solidFill>
                  <a:schemeClr val="tx2">
                    <a:lumMod val="75000"/>
                  </a:schemeClr>
                </a:solidFill>
                <a:latin typeface="Comic Sans MS" panose="030F0702030302020204" pitchFamily="66" charset="0"/>
              </a:rPr>
              <a:t>Information Evening for Parents</a:t>
            </a:r>
          </a:p>
          <a:p>
            <a:r>
              <a:rPr lang="en-GB" sz="3200" b="1" dirty="0" smtClean="0">
                <a:solidFill>
                  <a:schemeClr val="tx2">
                    <a:lumMod val="75000"/>
                  </a:schemeClr>
                </a:solidFill>
                <a:latin typeface="Comic Sans MS" panose="030F0702030302020204" pitchFamily="66" charset="0"/>
              </a:rPr>
              <a:t>17 September 2013</a:t>
            </a:r>
          </a:p>
        </p:txBody>
      </p:sp>
      <p:pic>
        <p:nvPicPr>
          <p:cNvPr id="4" name="Picture 3"/>
          <p:cNvPicPr/>
          <p:nvPr/>
        </p:nvPicPr>
        <p:blipFill>
          <a:blip r:embed="rId2" cstate="print"/>
          <a:srcRect l="22302" r="6921"/>
          <a:stretch>
            <a:fillRect/>
          </a:stretch>
        </p:blipFill>
        <p:spPr bwMode="auto">
          <a:xfrm>
            <a:off x="5339916" y="334851"/>
            <a:ext cx="1512167" cy="1928364"/>
          </a:xfrm>
          <a:prstGeom prst="rect">
            <a:avLst/>
          </a:prstGeom>
          <a:noFill/>
          <a:ln w="9525">
            <a:noFill/>
            <a:miter lim="800000"/>
            <a:headEnd/>
            <a:tailEnd/>
          </a:ln>
        </p:spPr>
      </p:pic>
    </p:spTree>
    <p:extLst>
      <p:ext uri="{BB962C8B-B14F-4D97-AF65-F5344CB8AC3E}">
        <p14:creationId xmlns:p14="http://schemas.microsoft.com/office/powerpoint/2010/main" val="12703332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agram showing the four capacities of Curriculum for Excellence and their attribut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 y="538619"/>
            <a:ext cx="11009375" cy="63193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805921" y="9966"/>
            <a:ext cx="9769837" cy="400110"/>
          </a:xfrm>
          <a:prstGeom prst="rect">
            <a:avLst/>
          </a:prstGeom>
          <a:noFill/>
        </p:spPr>
        <p:txBody>
          <a:bodyPr wrap="square" rtlCol="0">
            <a:spAutoFit/>
          </a:bodyPr>
          <a:lstStyle/>
          <a:p>
            <a:r>
              <a:rPr lang="en-GB" sz="2000" b="1" dirty="0" smtClean="0">
                <a:solidFill>
                  <a:schemeClr val="tx2">
                    <a:lumMod val="75000"/>
                  </a:schemeClr>
                </a:solidFill>
              </a:rPr>
              <a:t>THE PURPOSE OF OUR CURRICULUM FOR EXCELLENCE</a:t>
            </a:r>
            <a:endParaRPr lang="en-GB" sz="2000" b="1" dirty="0">
              <a:solidFill>
                <a:schemeClr val="tx2">
                  <a:lumMod val="75000"/>
                </a:schemeClr>
              </a:solidFill>
            </a:endParaRPr>
          </a:p>
        </p:txBody>
      </p:sp>
    </p:spTree>
    <p:extLst>
      <p:ext uri="{BB962C8B-B14F-4D97-AF65-F5344CB8AC3E}">
        <p14:creationId xmlns:p14="http://schemas.microsoft.com/office/powerpoint/2010/main" val="3841254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97025"/>
          </a:xfrm>
        </p:spPr>
        <p:txBody>
          <a:bodyPr>
            <a:normAutofit fontScale="90000"/>
          </a:bodyPr>
          <a:lstStyle/>
          <a:p>
            <a:r>
              <a:rPr lang="en-GB" dirty="0" smtClean="0"/>
              <a:t>	</a:t>
            </a:r>
            <a:r>
              <a:rPr lang="en-GB" dirty="0" smtClean="0">
                <a:ln w="0"/>
                <a:solidFill>
                  <a:schemeClr val="accent1"/>
                </a:solidFill>
                <a:effectLst>
                  <a:outerShdw blurRad="38100" dist="25400" dir="5400000" algn="ctr" rotWithShape="0">
                    <a:srgbClr val="6E747A">
                      <a:alpha val="43000"/>
                    </a:srgbClr>
                  </a:outerShdw>
                </a:effectLst>
              </a:rPr>
              <a:t>Building our Curriculum for Excellence</a:t>
            </a:r>
            <a:br>
              <a:rPr lang="en-GB" dirty="0" smtClean="0">
                <a:ln w="0"/>
                <a:solidFill>
                  <a:schemeClr val="accent1"/>
                </a:solidFill>
                <a:effectLst>
                  <a:outerShdw blurRad="38100" dist="25400" dir="5400000" algn="ctr" rotWithShape="0">
                    <a:srgbClr val="6E747A">
                      <a:alpha val="43000"/>
                    </a:srgbClr>
                  </a:outerShdw>
                </a:effectLst>
              </a:rPr>
            </a:br>
            <a:r>
              <a:rPr lang="en-GB" dirty="0">
                <a:ln w="0"/>
                <a:solidFill>
                  <a:schemeClr val="accent1"/>
                </a:solidFill>
                <a:effectLst>
                  <a:outerShdw blurRad="38100" dist="25400" dir="5400000" algn="ctr" rotWithShape="0">
                    <a:srgbClr val="6E747A">
                      <a:alpha val="43000"/>
                    </a:srgbClr>
                  </a:outerShdw>
                </a:effectLst>
              </a:rPr>
              <a:t> </a:t>
            </a:r>
            <a:r>
              <a:rPr lang="en-GB" dirty="0" smtClean="0">
                <a:ln w="0"/>
                <a:solidFill>
                  <a:schemeClr val="accent1"/>
                </a:solidFill>
                <a:effectLst>
                  <a:outerShdw blurRad="38100" dist="25400" dir="5400000" algn="ctr" rotWithShape="0">
                    <a:srgbClr val="6E747A">
                      <a:alpha val="43000"/>
                    </a:srgbClr>
                  </a:outerShdw>
                </a:effectLst>
              </a:rPr>
              <a:t>             </a:t>
            </a:r>
            <a:br>
              <a:rPr lang="en-GB" dirty="0" smtClean="0">
                <a:ln w="0"/>
                <a:solidFill>
                  <a:schemeClr val="accent1"/>
                </a:solidFill>
                <a:effectLst>
                  <a:outerShdw blurRad="38100" dist="25400" dir="5400000" algn="ctr" rotWithShape="0">
                    <a:srgbClr val="6E747A">
                      <a:alpha val="43000"/>
                    </a:srgbClr>
                  </a:outerShdw>
                </a:effectLst>
              </a:rPr>
            </a:br>
            <a:r>
              <a:rPr lang="en-GB" dirty="0" smtClean="0">
                <a:ln w="0"/>
                <a:solidFill>
                  <a:schemeClr val="accent1"/>
                </a:solidFill>
                <a:effectLst>
                  <a:outerShdw blurRad="38100" dist="25400" dir="5400000" algn="ctr" rotWithShape="0">
                    <a:srgbClr val="6E747A">
                      <a:alpha val="43000"/>
                    </a:srgbClr>
                  </a:outerShdw>
                </a:effectLst>
              </a:rPr>
              <a:t>         PRINCIPLES for CURRICULUM DESIGN   </a:t>
            </a:r>
            <a:endParaRPr lang="en-GB" dirty="0"/>
          </a:p>
        </p:txBody>
      </p:sp>
      <p:sp>
        <p:nvSpPr>
          <p:cNvPr id="3" name="Content Placeholder 2"/>
          <p:cNvSpPr>
            <a:spLocks noGrp="1"/>
          </p:cNvSpPr>
          <p:nvPr>
            <p:ph idx="1"/>
          </p:nvPr>
        </p:nvSpPr>
        <p:spPr>
          <a:xfrm>
            <a:off x="1504950" y="1690688"/>
            <a:ext cx="10515600" cy="4351338"/>
          </a:xfrm>
        </p:spPr>
        <p:txBody>
          <a:bodyPr>
            <a:normAutofit lnSpcReduction="10000"/>
          </a:bodyPr>
          <a:lstStyle/>
          <a:p>
            <a:pPr marL="0" indent="0">
              <a:buNone/>
            </a:pPr>
            <a:endParaRPr lang="en-GB" sz="4000" dirty="0" smtClean="0">
              <a:ln>
                <a:solidFill>
                  <a:sysClr val="windowText" lastClr="000000"/>
                </a:solidFill>
              </a:ln>
              <a:solidFill>
                <a:schemeClr val="tx2">
                  <a:lumMod val="60000"/>
                  <a:lumOff val="40000"/>
                </a:schemeClr>
              </a:solidFill>
            </a:endParaRPr>
          </a:p>
          <a:p>
            <a:pPr marL="0" indent="0">
              <a:buNone/>
            </a:pPr>
            <a:r>
              <a:rPr lang="en-GB" sz="4000" dirty="0" smtClean="0">
                <a:ln>
                  <a:solidFill>
                    <a:sysClr val="windowText" lastClr="000000"/>
                  </a:solidFill>
                </a:ln>
                <a:solidFill>
                  <a:schemeClr val="tx2">
                    <a:lumMod val="60000"/>
                    <a:lumOff val="40000"/>
                  </a:schemeClr>
                </a:solidFill>
              </a:rPr>
              <a:t>CHALLENGE &amp; ENJOYMENT</a:t>
            </a:r>
          </a:p>
          <a:p>
            <a:pPr marL="0" indent="0">
              <a:buNone/>
            </a:pPr>
            <a:r>
              <a:rPr lang="en-GB" sz="4000" dirty="0" smtClean="0">
                <a:ln>
                  <a:solidFill>
                    <a:sysClr val="windowText" lastClr="000000"/>
                  </a:solidFill>
                </a:ln>
                <a:solidFill>
                  <a:schemeClr val="tx2">
                    <a:lumMod val="60000"/>
                    <a:lumOff val="40000"/>
                  </a:schemeClr>
                </a:solidFill>
              </a:rPr>
              <a:t>BREADTH</a:t>
            </a:r>
            <a:br>
              <a:rPr lang="en-GB" sz="4000" dirty="0" smtClean="0">
                <a:ln>
                  <a:solidFill>
                    <a:sysClr val="windowText" lastClr="000000"/>
                  </a:solidFill>
                </a:ln>
                <a:solidFill>
                  <a:schemeClr val="tx2">
                    <a:lumMod val="60000"/>
                    <a:lumOff val="40000"/>
                  </a:schemeClr>
                </a:solidFill>
              </a:rPr>
            </a:br>
            <a:r>
              <a:rPr lang="en-GB" sz="4000" dirty="0" smtClean="0">
                <a:ln>
                  <a:solidFill>
                    <a:sysClr val="windowText" lastClr="000000"/>
                  </a:solidFill>
                </a:ln>
                <a:solidFill>
                  <a:schemeClr val="tx2">
                    <a:lumMod val="60000"/>
                    <a:lumOff val="40000"/>
                  </a:schemeClr>
                </a:solidFill>
              </a:rPr>
              <a:t>PROGRESSION</a:t>
            </a:r>
            <a:br>
              <a:rPr lang="en-GB" sz="4000" dirty="0" smtClean="0">
                <a:ln>
                  <a:solidFill>
                    <a:sysClr val="windowText" lastClr="000000"/>
                  </a:solidFill>
                </a:ln>
                <a:solidFill>
                  <a:schemeClr val="tx2">
                    <a:lumMod val="60000"/>
                    <a:lumOff val="40000"/>
                  </a:schemeClr>
                </a:solidFill>
              </a:rPr>
            </a:br>
            <a:r>
              <a:rPr lang="en-GB" sz="4000" dirty="0" smtClean="0">
                <a:ln>
                  <a:solidFill>
                    <a:sysClr val="windowText" lastClr="000000"/>
                  </a:solidFill>
                </a:ln>
                <a:solidFill>
                  <a:schemeClr val="tx2">
                    <a:lumMod val="60000"/>
                    <a:lumOff val="40000"/>
                  </a:schemeClr>
                </a:solidFill>
              </a:rPr>
              <a:t>DEPTH</a:t>
            </a:r>
            <a:br>
              <a:rPr lang="en-GB" sz="4000" dirty="0" smtClean="0">
                <a:ln>
                  <a:solidFill>
                    <a:sysClr val="windowText" lastClr="000000"/>
                  </a:solidFill>
                </a:ln>
                <a:solidFill>
                  <a:schemeClr val="tx2">
                    <a:lumMod val="60000"/>
                    <a:lumOff val="40000"/>
                  </a:schemeClr>
                </a:solidFill>
              </a:rPr>
            </a:br>
            <a:r>
              <a:rPr lang="en-GB" sz="4000" dirty="0" smtClean="0">
                <a:ln>
                  <a:solidFill>
                    <a:sysClr val="windowText" lastClr="000000"/>
                  </a:solidFill>
                </a:ln>
                <a:solidFill>
                  <a:schemeClr val="tx2">
                    <a:lumMod val="60000"/>
                    <a:lumOff val="40000"/>
                  </a:schemeClr>
                </a:solidFill>
              </a:rPr>
              <a:t>PERSONALISATION &amp; CHOICE</a:t>
            </a:r>
            <a:br>
              <a:rPr lang="en-GB" sz="4000" dirty="0" smtClean="0">
                <a:ln>
                  <a:solidFill>
                    <a:sysClr val="windowText" lastClr="000000"/>
                  </a:solidFill>
                </a:ln>
                <a:solidFill>
                  <a:schemeClr val="tx2">
                    <a:lumMod val="60000"/>
                    <a:lumOff val="40000"/>
                  </a:schemeClr>
                </a:solidFill>
              </a:rPr>
            </a:br>
            <a:r>
              <a:rPr lang="en-GB" sz="4000" dirty="0" smtClean="0">
                <a:ln>
                  <a:solidFill>
                    <a:sysClr val="windowText" lastClr="000000"/>
                  </a:solidFill>
                </a:ln>
                <a:solidFill>
                  <a:schemeClr val="tx2">
                    <a:lumMod val="60000"/>
                    <a:lumOff val="40000"/>
                  </a:schemeClr>
                </a:solidFill>
              </a:rPr>
              <a:t>COHERENCE</a:t>
            </a:r>
            <a:br>
              <a:rPr lang="en-GB" sz="4000" dirty="0" smtClean="0">
                <a:ln>
                  <a:solidFill>
                    <a:sysClr val="windowText" lastClr="000000"/>
                  </a:solidFill>
                </a:ln>
                <a:solidFill>
                  <a:schemeClr val="tx2">
                    <a:lumMod val="60000"/>
                    <a:lumOff val="40000"/>
                  </a:schemeClr>
                </a:solidFill>
              </a:rPr>
            </a:br>
            <a:r>
              <a:rPr lang="en-GB" sz="4000" dirty="0" smtClean="0">
                <a:ln>
                  <a:solidFill>
                    <a:sysClr val="windowText" lastClr="000000"/>
                  </a:solidFill>
                </a:ln>
                <a:solidFill>
                  <a:schemeClr val="tx2">
                    <a:lumMod val="60000"/>
                    <a:lumOff val="40000"/>
                  </a:schemeClr>
                </a:solidFill>
              </a:rPr>
              <a:t>RELEVANCE</a:t>
            </a:r>
          </a:p>
          <a:p>
            <a:pPr marL="0" indent="0">
              <a:buNone/>
            </a:pPr>
            <a:endParaRPr lang="en-GB" dirty="0" smtClean="0"/>
          </a:p>
        </p:txBody>
      </p:sp>
    </p:spTree>
    <p:extLst>
      <p:ext uri="{BB962C8B-B14F-4D97-AF65-F5344CB8AC3E}">
        <p14:creationId xmlns:p14="http://schemas.microsoft.com/office/powerpoint/2010/main" val="355747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5400" dirty="0" smtClean="0">
                <a:solidFill>
                  <a:schemeClr val="tx2">
                    <a:lumMod val="75000"/>
                  </a:schemeClr>
                </a:solidFill>
              </a:rPr>
              <a:t>       </a:t>
            </a:r>
            <a:r>
              <a:rPr lang="en-GB" sz="5400" b="1" dirty="0" smtClean="0">
                <a:solidFill>
                  <a:schemeClr val="accent1">
                    <a:lumMod val="75000"/>
                  </a:schemeClr>
                </a:solidFill>
              </a:rPr>
              <a:t>Our Curriculum </a:t>
            </a:r>
            <a:r>
              <a:rPr lang="en-GB" sz="5400" b="1" smtClean="0">
                <a:solidFill>
                  <a:schemeClr val="accent1">
                    <a:lumMod val="75000"/>
                  </a:schemeClr>
                </a:solidFill>
              </a:rPr>
              <a:t>for Excellence</a:t>
            </a:r>
            <a:br>
              <a:rPr lang="en-GB" sz="5400" b="1" smtClean="0">
                <a:solidFill>
                  <a:schemeClr val="accent1">
                    <a:lumMod val="75000"/>
                  </a:schemeClr>
                </a:solidFill>
              </a:rPr>
            </a:br>
            <a:r>
              <a:rPr lang="en-GB" sz="5400" b="1">
                <a:solidFill>
                  <a:schemeClr val="accent1">
                    <a:lumMod val="75000"/>
                  </a:schemeClr>
                </a:solidFill>
              </a:rPr>
              <a:t> </a:t>
            </a:r>
            <a:r>
              <a:rPr lang="en-GB" sz="5400" b="1" smtClean="0">
                <a:solidFill>
                  <a:schemeClr val="accent1">
                    <a:lumMod val="75000"/>
                  </a:schemeClr>
                </a:solidFill>
              </a:rPr>
              <a:t>     THE 4 CONTEXTS for LEARNING</a:t>
            </a:r>
            <a:endParaRPr lang="en-GB" sz="5400" b="1" dirty="0">
              <a:solidFill>
                <a:schemeClr val="accent1">
                  <a:lumMod val="75000"/>
                </a:schemeClr>
              </a:solidFill>
            </a:endParaRPr>
          </a:p>
        </p:txBody>
      </p:sp>
      <p:sp>
        <p:nvSpPr>
          <p:cNvPr id="4" name="Content Placeholder 3"/>
          <p:cNvSpPr>
            <a:spLocks noGrp="1"/>
          </p:cNvSpPr>
          <p:nvPr>
            <p:ph idx="1"/>
          </p:nvPr>
        </p:nvSpPr>
        <p:spPr/>
        <p:txBody>
          <a:bodyPr/>
          <a:lstStyle/>
          <a:p>
            <a:endParaRPr lang="en-GB" dirty="0" smtClean="0">
              <a:solidFill>
                <a:schemeClr val="accent1">
                  <a:lumMod val="75000"/>
                </a:schemeClr>
              </a:solidFill>
            </a:endParaRPr>
          </a:p>
          <a:p>
            <a:r>
              <a:rPr lang="en-GB" dirty="0" smtClean="0">
                <a:solidFill>
                  <a:schemeClr val="accent1">
                    <a:lumMod val="75000"/>
                  </a:schemeClr>
                </a:solidFill>
              </a:rPr>
              <a:t>ETHOS and LIFE of the SCHOOL</a:t>
            </a:r>
          </a:p>
          <a:p>
            <a:endParaRPr lang="en-GB" dirty="0" smtClean="0">
              <a:solidFill>
                <a:schemeClr val="accent1">
                  <a:lumMod val="75000"/>
                </a:schemeClr>
              </a:solidFill>
            </a:endParaRPr>
          </a:p>
          <a:p>
            <a:r>
              <a:rPr lang="en-GB" dirty="0" smtClean="0">
                <a:solidFill>
                  <a:schemeClr val="accent1">
                    <a:lumMod val="75000"/>
                  </a:schemeClr>
                </a:solidFill>
              </a:rPr>
              <a:t>INTERDISCIPLINARY LEARNING</a:t>
            </a:r>
          </a:p>
          <a:p>
            <a:endParaRPr lang="en-GB" dirty="0" smtClean="0">
              <a:solidFill>
                <a:schemeClr val="accent1">
                  <a:lumMod val="75000"/>
                </a:schemeClr>
              </a:solidFill>
            </a:endParaRPr>
          </a:p>
          <a:p>
            <a:r>
              <a:rPr lang="en-GB" dirty="0" smtClean="0">
                <a:solidFill>
                  <a:schemeClr val="accent1">
                    <a:lumMod val="75000"/>
                  </a:schemeClr>
                </a:solidFill>
              </a:rPr>
              <a:t>CURRICULUM AREAS and DISCRETE SUBJECT LEARNING</a:t>
            </a:r>
          </a:p>
          <a:p>
            <a:pPr marL="0" indent="0">
              <a:buNone/>
            </a:pPr>
            <a:endParaRPr lang="en-GB" dirty="0" smtClean="0">
              <a:solidFill>
                <a:schemeClr val="accent1">
                  <a:lumMod val="75000"/>
                </a:schemeClr>
              </a:solidFill>
            </a:endParaRPr>
          </a:p>
          <a:p>
            <a:r>
              <a:rPr lang="en-GB" dirty="0" smtClean="0">
                <a:solidFill>
                  <a:schemeClr val="accent1">
                    <a:lumMod val="75000"/>
                  </a:schemeClr>
                </a:solidFill>
              </a:rPr>
              <a:t>OPPORTUNITIES for PERSONAL ACHIEVEMENT </a:t>
            </a:r>
            <a:endParaRPr lang="en-GB" dirty="0">
              <a:solidFill>
                <a:schemeClr val="accent1">
                  <a:lumMod val="75000"/>
                </a:schemeClr>
              </a:solidFill>
            </a:endParaRPr>
          </a:p>
        </p:txBody>
      </p:sp>
      <p:sp>
        <p:nvSpPr>
          <p:cNvPr id="3" name="Text Placeholder 2"/>
          <p:cNvSpPr>
            <a:spLocks noGrp="1"/>
          </p:cNvSpPr>
          <p:nvPr>
            <p:ph type="body" idx="4294967295"/>
          </p:nvPr>
        </p:nvSpPr>
        <p:spPr>
          <a:xfrm>
            <a:off x="0" y="1681163"/>
            <a:ext cx="5157788" cy="823912"/>
          </a:xfrm>
        </p:spPr>
        <p:txBody>
          <a:bodyPr>
            <a:normAutofit/>
          </a:bodyPr>
          <a:lstStyle/>
          <a:p>
            <a:pPr marL="0" indent="0">
              <a:buNone/>
            </a:pPr>
            <a:r>
              <a:rPr lang="en-GB" sz="3200" dirty="0">
                <a:solidFill>
                  <a:schemeClr val="accent1">
                    <a:lumMod val="75000"/>
                  </a:schemeClr>
                </a:solidFill>
              </a:rPr>
              <a:t> </a:t>
            </a:r>
            <a:r>
              <a:rPr lang="en-GB" sz="3200" dirty="0" smtClean="0">
                <a:solidFill>
                  <a:schemeClr val="accent1">
                    <a:lumMod val="75000"/>
                  </a:schemeClr>
                </a:solidFill>
              </a:rPr>
              <a:t>           </a:t>
            </a:r>
            <a:endParaRPr lang="en-GB" sz="3600" dirty="0">
              <a:solidFill>
                <a:schemeClr val="accent1">
                  <a:lumMod val="75000"/>
                </a:schemeClr>
              </a:solidFill>
            </a:endParaRPr>
          </a:p>
        </p:txBody>
      </p:sp>
    </p:spTree>
    <p:extLst>
      <p:ext uri="{BB962C8B-B14F-4D97-AF65-F5344CB8AC3E}">
        <p14:creationId xmlns:p14="http://schemas.microsoft.com/office/powerpoint/2010/main" val="470801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37805" y="1690688"/>
            <a:ext cx="7498080" cy="4801314"/>
          </a:xfrm>
          <a:prstGeom prst="rect">
            <a:avLst/>
          </a:prstGeom>
        </p:spPr>
        <p:txBody>
          <a:bodyPr wrap="square">
            <a:spAutoFit/>
          </a:bodyPr>
          <a:lstStyle/>
          <a:p>
            <a:endParaRPr lang="en-GB" dirty="0"/>
          </a:p>
          <a:p>
            <a:r>
              <a:rPr lang="en-GB" sz="2400" dirty="0" smtClean="0"/>
              <a:t>“</a:t>
            </a:r>
            <a:r>
              <a:rPr lang="en-GB" sz="3200" b="1" dirty="0" smtClean="0">
                <a:solidFill>
                  <a:schemeClr val="accent1">
                    <a:lumMod val="75000"/>
                  </a:schemeClr>
                </a:solidFill>
              </a:rPr>
              <a:t>Every </a:t>
            </a:r>
            <a:r>
              <a:rPr lang="en-GB" sz="3200" b="1" dirty="0">
                <a:solidFill>
                  <a:schemeClr val="accent1">
                    <a:lumMod val="75000"/>
                  </a:schemeClr>
                </a:solidFill>
              </a:rPr>
              <a:t>child and young person is entitled to develop skills for </a:t>
            </a:r>
            <a:r>
              <a:rPr lang="en-GB" sz="3200" b="1" dirty="0">
                <a:solidFill>
                  <a:srgbClr val="FF0000"/>
                </a:solidFill>
              </a:rPr>
              <a:t>learning</a:t>
            </a:r>
            <a:r>
              <a:rPr lang="en-GB" sz="3200" b="1" dirty="0">
                <a:solidFill>
                  <a:schemeClr val="accent1">
                    <a:lumMod val="75000"/>
                  </a:schemeClr>
                </a:solidFill>
              </a:rPr>
              <a:t>, skills for </a:t>
            </a:r>
            <a:r>
              <a:rPr lang="en-GB" sz="3200" b="1" dirty="0">
                <a:solidFill>
                  <a:srgbClr val="FF0000"/>
                </a:solidFill>
              </a:rPr>
              <a:t>life</a:t>
            </a:r>
            <a:r>
              <a:rPr lang="en-GB" sz="3200" b="1" dirty="0">
                <a:solidFill>
                  <a:schemeClr val="accent1">
                    <a:lumMod val="75000"/>
                  </a:schemeClr>
                </a:solidFill>
              </a:rPr>
              <a:t> and skills for </a:t>
            </a:r>
            <a:r>
              <a:rPr lang="en-GB" sz="3200" b="1" dirty="0">
                <a:solidFill>
                  <a:srgbClr val="FF0000"/>
                </a:solidFill>
              </a:rPr>
              <a:t>work</a:t>
            </a:r>
            <a:r>
              <a:rPr lang="en-GB" sz="3200" b="1" dirty="0">
                <a:solidFill>
                  <a:schemeClr val="accent1">
                    <a:lumMod val="75000"/>
                  </a:schemeClr>
                </a:solidFill>
              </a:rPr>
              <a:t>, with a continuous focus on literacy and numeracy and health and wellbeing</a:t>
            </a:r>
            <a:r>
              <a:rPr lang="en-GB" sz="3200" b="1" dirty="0" smtClean="0">
                <a:solidFill>
                  <a:schemeClr val="accent1">
                    <a:lumMod val="75000"/>
                  </a:schemeClr>
                </a:solidFill>
              </a:rPr>
              <a:t>.”</a:t>
            </a:r>
          </a:p>
          <a:p>
            <a:endParaRPr lang="en-GB" sz="3200" b="1" dirty="0">
              <a:solidFill>
                <a:schemeClr val="accent1">
                  <a:lumMod val="75000"/>
                </a:schemeClr>
              </a:solidFill>
            </a:endParaRPr>
          </a:p>
          <a:p>
            <a:endParaRPr lang="en-GB" sz="3200" b="1" dirty="0">
              <a:solidFill>
                <a:schemeClr val="accent1">
                  <a:lumMod val="75000"/>
                </a:schemeClr>
              </a:solidFill>
            </a:endParaRPr>
          </a:p>
          <a:p>
            <a:r>
              <a:rPr lang="en-GB" sz="3200" b="1" dirty="0" smtClean="0">
                <a:solidFill>
                  <a:schemeClr val="accent1">
                    <a:lumMod val="75000"/>
                  </a:schemeClr>
                </a:solidFill>
              </a:rPr>
              <a:t>(Building </a:t>
            </a:r>
            <a:r>
              <a:rPr lang="en-GB" sz="3200" b="1" dirty="0">
                <a:solidFill>
                  <a:schemeClr val="accent1">
                    <a:lumMod val="75000"/>
                  </a:schemeClr>
                </a:solidFill>
              </a:rPr>
              <a:t>the Curriculum 3: A framework for learning and teaching, </a:t>
            </a:r>
            <a:r>
              <a:rPr lang="en-GB" sz="3200" b="1" dirty="0" smtClean="0">
                <a:solidFill>
                  <a:schemeClr val="accent1">
                    <a:lumMod val="75000"/>
                  </a:schemeClr>
                </a:solidFill>
              </a:rPr>
              <a:t>p15)</a:t>
            </a:r>
            <a:endParaRPr lang="en-GB" sz="3200" b="1" dirty="0">
              <a:solidFill>
                <a:schemeClr val="accent1">
                  <a:lumMod val="75000"/>
                </a:schemeClr>
              </a:solidFill>
            </a:endParaRPr>
          </a:p>
        </p:txBody>
      </p:sp>
      <p:sp>
        <p:nvSpPr>
          <p:cNvPr id="5" name="Title 4"/>
          <p:cNvSpPr>
            <a:spLocks noGrp="1"/>
          </p:cNvSpPr>
          <p:nvPr>
            <p:ph type="title"/>
          </p:nvPr>
        </p:nvSpPr>
        <p:spPr>
          <a:xfrm>
            <a:off x="313509" y="365125"/>
            <a:ext cx="11312434" cy="1325563"/>
          </a:xfrm>
        </p:spPr>
        <p:txBody>
          <a:bodyPr>
            <a:normAutofit/>
          </a:bodyPr>
          <a:lstStyle/>
          <a:p>
            <a:r>
              <a:rPr lang="en-GB" sz="4000" b="1" dirty="0" smtClean="0">
                <a:solidFill>
                  <a:schemeClr val="accent1">
                    <a:lumMod val="75000"/>
                  </a:schemeClr>
                </a:solidFill>
              </a:rPr>
              <a:t>Entitlement to learn Skills for Learning, Life and Work.</a:t>
            </a:r>
            <a:endParaRPr lang="en-GB" sz="4000" b="1" dirty="0">
              <a:solidFill>
                <a:schemeClr val="accent1">
                  <a:lumMod val="75000"/>
                </a:schemeClr>
              </a:solidFill>
            </a:endParaRPr>
          </a:p>
        </p:txBody>
      </p:sp>
    </p:spTree>
    <p:extLst>
      <p:ext uri="{BB962C8B-B14F-4D97-AF65-F5344CB8AC3E}">
        <p14:creationId xmlns:p14="http://schemas.microsoft.com/office/powerpoint/2010/main" val="35673812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b="1" dirty="0" smtClean="0">
                <a:solidFill>
                  <a:srgbClr val="FF0000"/>
                </a:solidFill>
              </a:rPr>
              <a:t>Shoulder Partner Task</a:t>
            </a:r>
            <a:endParaRPr lang="en-GB" b="1" dirty="0">
              <a:solidFill>
                <a:srgbClr val="FF0000"/>
              </a:solidFill>
            </a:endParaRPr>
          </a:p>
        </p:txBody>
      </p:sp>
      <p:sp>
        <p:nvSpPr>
          <p:cNvPr id="4" name="Content Placeholder 3"/>
          <p:cNvSpPr>
            <a:spLocks noGrp="1"/>
          </p:cNvSpPr>
          <p:nvPr>
            <p:ph idx="1"/>
          </p:nvPr>
        </p:nvSpPr>
        <p:spPr>
          <a:xfrm>
            <a:off x="838200" y="1463040"/>
            <a:ext cx="10515600" cy="4713923"/>
          </a:xfrm>
        </p:spPr>
        <p:txBody>
          <a:bodyPr>
            <a:normAutofit/>
          </a:bodyPr>
          <a:lstStyle/>
          <a:p>
            <a:endParaRPr lang="en-GB" b="1" i="1" dirty="0" smtClean="0">
              <a:solidFill>
                <a:schemeClr val="tx2">
                  <a:lumMod val="75000"/>
                </a:schemeClr>
              </a:solidFill>
            </a:endParaRPr>
          </a:p>
          <a:p>
            <a:endParaRPr lang="en-GB" b="1" i="1" dirty="0">
              <a:solidFill>
                <a:schemeClr val="tx2">
                  <a:lumMod val="75000"/>
                </a:schemeClr>
              </a:solidFill>
            </a:endParaRPr>
          </a:p>
          <a:p>
            <a:endParaRPr lang="en-GB" b="1" i="1" dirty="0" smtClean="0">
              <a:solidFill>
                <a:schemeClr val="tx2">
                  <a:lumMod val="75000"/>
                </a:schemeClr>
              </a:solidFill>
            </a:endParaRPr>
          </a:p>
          <a:p>
            <a:r>
              <a:rPr lang="en-GB" b="1" i="1" dirty="0" smtClean="0">
                <a:solidFill>
                  <a:schemeClr val="tx2">
                    <a:lumMod val="75000"/>
                  </a:schemeClr>
                </a:solidFill>
              </a:rPr>
              <a:t>What </a:t>
            </a:r>
            <a:r>
              <a:rPr lang="en-GB" b="1" i="1" dirty="0">
                <a:solidFill>
                  <a:schemeClr val="tx2">
                    <a:lumMod val="75000"/>
                  </a:schemeClr>
                </a:solidFill>
              </a:rPr>
              <a:t>do you consider to be the most important aspect </a:t>
            </a:r>
            <a:r>
              <a:rPr lang="en-GB" b="1" i="1" dirty="0" smtClean="0">
                <a:solidFill>
                  <a:schemeClr val="tx2">
                    <a:lumMod val="75000"/>
                  </a:schemeClr>
                </a:solidFill>
              </a:rPr>
              <a:t>of learning </a:t>
            </a:r>
            <a:r>
              <a:rPr lang="en-GB" b="1" i="1" dirty="0">
                <a:solidFill>
                  <a:schemeClr val="tx2">
                    <a:lumMod val="75000"/>
                  </a:schemeClr>
                </a:solidFill>
              </a:rPr>
              <a:t>to prepare your child for life in the 21</a:t>
            </a:r>
            <a:r>
              <a:rPr lang="en-GB" b="1" i="1" baseline="30000" dirty="0">
                <a:solidFill>
                  <a:schemeClr val="tx2">
                    <a:lumMod val="75000"/>
                  </a:schemeClr>
                </a:solidFill>
              </a:rPr>
              <a:t>st</a:t>
            </a:r>
            <a:r>
              <a:rPr lang="en-GB" b="1" i="1" dirty="0">
                <a:solidFill>
                  <a:schemeClr val="tx2">
                    <a:lumMod val="75000"/>
                  </a:schemeClr>
                </a:solidFill>
              </a:rPr>
              <a:t> Century</a:t>
            </a:r>
            <a:r>
              <a:rPr lang="en-GB" b="1" i="1" dirty="0" smtClean="0">
                <a:solidFill>
                  <a:schemeClr val="tx2">
                    <a:lumMod val="75000"/>
                  </a:schemeClr>
                </a:solidFill>
              </a:rPr>
              <a:t>?</a:t>
            </a:r>
            <a:endParaRPr lang="en-GB" b="1" i="1" dirty="0">
              <a:solidFill>
                <a:schemeClr val="tx2">
                  <a:lumMod val="75000"/>
                </a:schemeClr>
              </a:solidFill>
            </a:endParaRPr>
          </a:p>
          <a:p>
            <a:pPr marL="0" indent="0">
              <a:buNone/>
            </a:pPr>
            <a:endParaRPr lang="en-GB" dirty="0"/>
          </a:p>
        </p:txBody>
      </p:sp>
    </p:spTree>
    <p:extLst>
      <p:ext uri="{BB962C8B-B14F-4D97-AF65-F5344CB8AC3E}">
        <p14:creationId xmlns:p14="http://schemas.microsoft.com/office/powerpoint/2010/main" val="3642513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9554" y="137477"/>
            <a:ext cx="10515600" cy="1325563"/>
          </a:xfrm>
        </p:spPr>
        <p:txBody>
          <a:bodyPr>
            <a:normAutofit/>
          </a:bodyPr>
          <a:lstStyle/>
          <a:p>
            <a:r>
              <a:rPr lang="en-GB" sz="4000" b="1" dirty="0" smtClean="0">
                <a:solidFill>
                  <a:schemeClr val="tx2">
                    <a:lumMod val="75000"/>
                  </a:schemeClr>
                </a:solidFill>
              </a:rPr>
              <a:t>SMPS  Our Journey to Excellence –  a few examples.</a:t>
            </a:r>
            <a:endParaRPr lang="en-GB" sz="4000" b="1" dirty="0">
              <a:solidFill>
                <a:schemeClr val="tx2">
                  <a:lumMod val="75000"/>
                </a:schemeClr>
              </a:solidFill>
            </a:endParaRPr>
          </a:p>
        </p:txBody>
      </p:sp>
      <p:sp>
        <p:nvSpPr>
          <p:cNvPr id="3" name="Content Placeholder 2"/>
          <p:cNvSpPr>
            <a:spLocks noGrp="1"/>
          </p:cNvSpPr>
          <p:nvPr>
            <p:ph sz="half" idx="1"/>
          </p:nvPr>
        </p:nvSpPr>
        <p:spPr>
          <a:xfrm>
            <a:off x="709246" y="1336430"/>
            <a:ext cx="5181600" cy="4799267"/>
          </a:xfrm>
        </p:spPr>
        <p:txBody>
          <a:bodyPr>
            <a:normAutofit fontScale="85000" lnSpcReduction="10000"/>
          </a:bodyPr>
          <a:lstStyle/>
          <a:p>
            <a:pPr marL="0" indent="0">
              <a:buNone/>
            </a:pPr>
            <a:r>
              <a:rPr lang="en-GB" sz="1800" b="1" dirty="0" smtClean="0"/>
              <a:t>SUCCESSFUL LEARNERS:</a:t>
            </a:r>
          </a:p>
          <a:p>
            <a:r>
              <a:rPr lang="en-GB" sz="1800" dirty="0" smtClean="0"/>
              <a:t>Motivation &amp; enthusiasm for learning- Storyline approach and new  topics.</a:t>
            </a:r>
          </a:p>
          <a:p>
            <a:r>
              <a:rPr lang="en-GB" sz="1800" dirty="0" smtClean="0"/>
              <a:t>Openness to new ideas and thinking- Cooperative Learning, Science &amp; Technologies and their impact on society. Pupil Groups and impact on school improvement.</a:t>
            </a:r>
          </a:p>
          <a:p>
            <a:r>
              <a:rPr lang="en-GB" sz="1800" dirty="0" smtClean="0"/>
              <a:t>Learn independently and as part of a group- Cooperative Group challenges and variety of roles.</a:t>
            </a:r>
          </a:p>
          <a:p>
            <a:r>
              <a:rPr lang="en-GB" sz="1800" dirty="0" smtClean="0"/>
              <a:t>Link and Apply different kinds of learning to new situations- Making a Difference, Social Enterprise Projects.</a:t>
            </a:r>
          </a:p>
          <a:p>
            <a:pPr marL="0" indent="0">
              <a:buNone/>
            </a:pPr>
            <a:endParaRPr lang="en-GB" sz="1800" dirty="0" smtClean="0"/>
          </a:p>
          <a:p>
            <a:pPr marL="0" indent="0">
              <a:buNone/>
            </a:pPr>
            <a:r>
              <a:rPr lang="en-GB" sz="1800" b="1" dirty="0" smtClean="0"/>
              <a:t>CONFIDENT INDIVIDUALS:</a:t>
            </a:r>
          </a:p>
          <a:p>
            <a:r>
              <a:rPr lang="en-GB" sz="1800" dirty="0" smtClean="0"/>
              <a:t>A sense of physical, mental and emotional wellbeing- Growing Confidence Programme, Building Resilience.</a:t>
            </a:r>
          </a:p>
          <a:p>
            <a:r>
              <a:rPr lang="en-GB" sz="1800" dirty="0" smtClean="0"/>
              <a:t>Pursue a healthy and active lifestyle- 2 hours PE target reached!</a:t>
            </a:r>
          </a:p>
          <a:p>
            <a:r>
              <a:rPr lang="en-GB" sz="1800" dirty="0" smtClean="0"/>
              <a:t>Secure Values and Beliefs- School Values, RME opportunities to develop and express values and beliefs.</a:t>
            </a:r>
          </a:p>
          <a:p>
            <a:endParaRPr lang="en-GB" dirty="0" smtClean="0"/>
          </a:p>
          <a:p>
            <a:endParaRPr lang="en-GB" dirty="0" smtClean="0"/>
          </a:p>
          <a:p>
            <a:endParaRPr lang="en-GB" dirty="0"/>
          </a:p>
        </p:txBody>
      </p:sp>
      <p:sp>
        <p:nvSpPr>
          <p:cNvPr id="4" name="Content Placeholder 3"/>
          <p:cNvSpPr>
            <a:spLocks noGrp="1"/>
          </p:cNvSpPr>
          <p:nvPr>
            <p:ph sz="half" idx="2"/>
          </p:nvPr>
        </p:nvSpPr>
        <p:spPr>
          <a:xfrm>
            <a:off x="6172200" y="1336430"/>
            <a:ext cx="5181600" cy="4799267"/>
          </a:xfrm>
        </p:spPr>
        <p:txBody>
          <a:bodyPr>
            <a:normAutofit fontScale="85000" lnSpcReduction="10000"/>
          </a:bodyPr>
          <a:lstStyle/>
          <a:p>
            <a:r>
              <a:rPr lang="en-GB" sz="1800" b="1" dirty="0" smtClean="0"/>
              <a:t>RESPONSIBLE CITIZENS</a:t>
            </a:r>
          </a:p>
          <a:p>
            <a:r>
              <a:rPr lang="en-GB" sz="1800" dirty="0" smtClean="0"/>
              <a:t>Develop knowledge and understanding of the world and Scotland’s place in it- Scots Focus, History/ Language/ Arts.</a:t>
            </a:r>
          </a:p>
          <a:p>
            <a:r>
              <a:rPr lang="en-GB" sz="1800" dirty="0" smtClean="0"/>
              <a:t>Understand different beliefs and cultures- RME, Social Studies programme. Commonwealth Games focus!</a:t>
            </a:r>
          </a:p>
          <a:p>
            <a:r>
              <a:rPr lang="en-GB" sz="1800" dirty="0" smtClean="0"/>
              <a:t>Evaluate Scientific and Technological issues- Science / Technology focus weeks and ECO Schools work.</a:t>
            </a:r>
          </a:p>
          <a:p>
            <a:endParaRPr lang="en-GB" sz="1800" dirty="0" smtClean="0"/>
          </a:p>
          <a:p>
            <a:pPr marL="0" indent="0">
              <a:buNone/>
            </a:pPr>
            <a:endParaRPr lang="en-GB" sz="1800" dirty="0"/>
          </a:p>
          <a:p>
            <a:pPr marL="0" indent="0">
              <a:buNone/>
            </a:pPr>
            <a:r>
              <a:rPr lang="en-GB" sz="1800" b="1" dirty="0" smtClean="0"/>
              <a:t>EFFECTIVE CONTRIBUTORS</a:t>
            </a:r>
          </a:p>
          <a:p>
            <a:r>
              <a:rPr lang="en-GB" sz="1800" dirty="0" smtClean="0"/>
              <a:t>Develop an enterprising attitude- Making a Difference and charity support work.</a:t>
            </a:r>
          </a:p>
          <a:p>
            <a:r>
              <a:rPr lang="en-GB" sz="1800" dirty="0" smtClean="0"/>
              <a:t>Develop Resilience and self reliance- Growing Confidence, Residential experiences.</a:t>
            </a:r>
          </a:p>
          <a:p>
            <a:r>
              <a:rPr lang="en-GB" sz="1800" dirty="0" smtClean="0"/>
              <a:t>Communicate in different ways in different settings- Sharing Learning events. Expressive Arts and  ICT.*</a:t>
            </a:r>
          </a:p>
          <a:p>
            <a:r>
              <a:rPr lang="en-GB" sz="1800" dirty="0" smtClean="0"/>
              <a:t>Apply critical thinking in new contexts. Solve problems.- HOTS tasks and challenges</a:t>
            </a:r>
          </a:p>
          <a:p>
            <a:endParaRPr lang="en-GB" sz="1800" dirty="0" smtClean="0"/>
          </a:p>
          <a:p>
            <a:endParaRPr lang="en-GB" sz="1800" dirty="0" smtClean="0"/>
          </a:p>
          <a:p>
            <a:endParaRPr lang="en-GB" sz="1800" b="1" dirty="0" smtClean="0"/>
          </a:p>
          <a:p>
            <a:endParaRPr lang="en-GB" sz="1800" dirty="0" smtClean="0"/>
          </a:p>
          <a:p>
            <a:endParaRPr lang="en-GB" sz="1800" b="1" dirty="0" smtClean="0"/>
          </a:p>
          <a:p>
            <a:pPr algn="r"/>
            <a:endParaRPr lang="en-GB" dirty="0"/>
          </a:p>
        </p:txBody>
      </p:sp>
    </p:spTree>
    <p:extLst>
      <p:ext uri="{BB962C8B-B14F-4D97-AF65-F5344CB8AC3E}">
        <p14:creationId xmlns:p14="http://schemas.microsoft.com/office/powerpoint/2010/main" val="2463179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05546"/>
          </a:xfrm>
        </p:spPr>
        <p:txBody>
          <a:bodyPr>
            <a:normAutofit fontScale="90000"/>
          </a:bodyPr>
          <a:lstStyle/>
          <a:p>
            <a:r>
              <a:rPr lang="en-GB" b="1" dirty="0" smtClean="0">
                <a:solidFill>
                  <a:schemeClr val="tx2">
                    <a:lumMod val="75000"/>
                  </a:schemeClr>
                </a:solidFill>
              </a:rPr>
              <a:t>Skills for Learning, Life and Work</a:t>
            </a:r>
            <a:endParaRPr lang="en-GB" b="1" dirty="0">
              <a:solidFill>
                <a:schemeClr val="tx2">
                  <a:lumMod val="75000"/>
                </a:schemeClr>
              </a:solidFill>
            </a:endParaRPr>
          </a:p>
        </p:txBody>
      </p:sp>
      <p:sp>
        <p:nvSpPr>
          <p:cNvPr id="3" name="Content Placeholder 2"/>
          <p:cNvSpPr>
            <a:spLocks noGrp="1"/>
          </p:cNvSpPr>
          <p:nvPr>
            <p:ph idx="1"/>
          </p:nvPr>
        </p:nvSpPr>
        <p:spPr>
          <a:xfrm>
            <a:off x="838200" y="970672"/>
            <a:ext cx="10515600" cy="5598940"/>
          </a:xfrm>
        </p:spPr>
        <p:txBody>
          <a:bodyPr>
            <a:normAutofit fontScale="92500" lnSpcReduction="10000"/>
          </a:bodyPr>
          <a:lstStyle/>
          <a:p>
            <a:r>
              <a:rPr lang="en-GB" sz="3000" dirty="0" smtClean="0">
                <a:solidFill>
                  <a:schemeClr val="tx2">
                    <a:lumMod val="75000"/>
                  </a:schemeClr>
                </a:solidFill>
              </a:rPr>
              <a:t>Cooperative Learning approaches across whole school – learning to work in a team, everyone’s “voice on the table.”</a:t>
            </a:r>
          </a:p>
          <a:p>
            <a:r>
              <a:rPr lang="en-GB" sz="3000" dirty="0" smtClean="0">
                <a:solidFill>
                  <a:schemeClr val="tx2">
                    <a:lumMod val="75000"/>
                  </a:schemeClr>
                </a:solidFill>
              </a:rPr>
              <a:t>Making a Difference project – enterprise, decision making, negotiation and presentation.</a:t>
            </a:r>
          </a:p>
          <a:p>
            <a:r>
              <a:rPr lang="en-GB" sz="3000" dirty="0" smtClean="0">
                <a:solidFill>
                  <a:schemeClr val="tx2">
                    <a:lumMod val="75000"/>
                  </a:schemeClr>
                </a:solidFill>
              </a:rPr>
              <a:t>Presenting, sharing and explain learning ; </a:t>
            </a:r>
            <a:r>
              <a:rPr lang="en-GB" sz="3000" dirty="0" err="1" smtClean="0">
                <a:solidFill>
                  <a:schemeClr val="tx2">
                    <a:lumMod val="75000"/>
                  </a:schemeClr>
                </a:solidFill>
              </a:rPr>
              <a:t>e.g</a:t>
            </a:r>
            <a:r>
              <a:rPr lang="en-GB" sz="3000" dirty="0" smtClean="0">
                <a:solidFill>
                  <a:schemeClr val="tx2">
                    <a:lumMod val="75000"/>
                  </a:schemeClr>
                </a:solidFill>
              </a:rPr>
              <a:t> Scots Focus events</a:t>
            </a:r>
            <a:endParaRPr lang="en-GB" sz="3000" dirty="0">
              <a:solidFill>
                <a:schemeClr val="tx2">
                  <a:lumMod val="75000"/>
                </a:schemeClr>
              </a:solidFill>
            </a:endParaRPr>
          </a:p>
          <a:p>
            <a:r>
              <a:rPr lang="en-GB" sz="3000" dirty="0" smtClean="0">
                <a:solidFill>
                  <a:schemeClr val="tx2">
                    <a:lumMod val="75000"/>
                  </a:schemeClr>
                </a:solidFill>
              </a:rPr>
              <a:t>Higher Order Thinking Skills , (HOTS) approach across whole school. Teachers asked to identify HOTS challenges in lesson planning.</a:t>
            </a:r>
          </a:p>
          <a:p>
            <a:r>
              <a:rPr lang="en-GB" sz="3000" dirty="0" smtClean="0">
                <a:solidFill>
                  <a:schemeClr val="tx2">
                    <a:lumMod val="75000"/>
                  </a:schemeClr>
                </a:solidFill>
              </a:rPr>
              <a:t>World of Work Day for all P7s at </a:t>
            </a:r>
            <a:r>
              <a:rPr lang="en-GB" sz="3000" dirty="0" err="1" smtClean="0">
                <a:solidFill>
                  <a:schemeClr val="tx2">
                    <a:lumMod val="75000"/>
                  </a:schemeClr>
                </a:solidFill>
              </a:rPr>
              <a:t>Boroughmuir</a:t>
            </a:r>
            <a:r>
              <a:rPr lang="en-GB" sz="3000" dirty="0" smtClean="0">
                <a:solidFill>
                  <a:schemeClr val="tx2">
                    <a:lumMod val="75000"/>
                  </a:schemeClr>
                </a:solidFill>
              </a:rPr>
              <a:t> High.</a:t>
            </a:r>
          </a:p>
          <a:p>
            <a:r>
              <a:rPr lang="en-GB" sz="3000" dirty="0" smtClean="0">
                <a:solidFill>
                  <a:schemeClr val="tx2">
                    <a:lumMod val="75000"/>
                  </a:schemeClr>
                </a:solidFill>
              </a:rPr>
              <a:t>Pupil Voice- developing roles and responsibilities.</a:t>
            </a:r>
          </a:p>
          <a:p>
            <a:r>
              <a:rPr lang="en-GB" sz="3000" dirty="0" smtClean="0">
                <a:solidFill>
                  <a:schemeClr val="tx2">
                    <a:lumMod val="75000"/>
                  </a:schemeClr>
                </a:solidFill>
              </a:rPr>
              <a:t>Wider achievement- teachers aware, supporting and encouraging. </a:t>
            </a:r>
          </a:p>
          <a:p>
            <a:r>
              <a:rPr lang="en-GB" sz="3000" dirty="0" smtClean="0">
                <a:solidFill>
                  <a:schemeClr val="tx2">
                    <a:lumMod val="75000"/>
                  </a:schemeClr>
                </a:solidFill>
              </a:rPr>
              <a:t>HWB – All children receiving 2 hours of PE</a:t>
            </a:r>
          </a:p>
          <a:p>
            <a:r>
              <a:rPr lang="en-GB" sz="3000" dirty="0" smtClean="0">
                <a:solidFill>
                  <a:schemeClr val="tx2">
                    <a:lumMod val="75000"/>
                  </a:schemeClr>
                </a:solidFill>
              </a:rPr>
              <a:t>HWB -  Building RESILIENCE</a:t>
            </a:r>
          </a:p>
          <a:p>
            <a:endParaRPr lang="en-GB" sz="3200" dirty="0" smtClean="0">
              <a:solidFill>
                <a:schemeClr val="tx2">
                  <a:lumMod val="75000"/>
                </a:schemeClr>
              </a:solidFill>
            </a:endParaRPr>
          </a:p>
          <a:p>
            <a:endParaRPr lang="en-GB" sz="3200" dirty="0" smtClean="0">
              <a:solidFill>
                <a:schemeClr val="tx2">
                  <a:lumMod val="75000"/>
                </a:schemeClr>
              </a:solidFill>
            </a:endParaRPr>
          </a:p>
          <a:p>
            <a:endParaRPr lang="en-GB" sz="3200" dirty="0" smtClean="0">
              <a:solidFill>
                <a:schemeClr val="tx2">
                  <a:lumMod val="75000"/>
                </a:schemeClr>
              </a:solidFill>
            </a:endParaRPr>
          </a:p>
          <a:p>
            <a:endParaRPr lang="en-GB" dirty="0" smtClean="0">
              <a:solidFill>
                <a:schemeClr val="tx2">
                  <a:lumMod val="75000"/>
                </a:schemeClr>
              </a:solidFill>
            </a:endParaRPr>
          </a:p>
        </p:txBody>
      </p:sp>
    </p:spTree>
    <p:extLst>
      <p:ext uri="{BB962C8B-B14F-4D97-AF65-F5344CB8AC3E}">
        <p14:creationId xmlns:p14="http://schemas.microsoft.com/office/powerpoint/2010/main" val="1770552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solidFill>
                  <a:schemeClr val="accent1">
                    <a:lumMod val="75000"/>
                  </a:schemeClr>
                </a:solidFill>
              </a:rPr>
              <a:t>  BUILDING OUR CURRICULUM &amp;  PUPILS JOURNEY</a:t>
            </a:r>
            <a:endParaRPr lang="en-GB" sz="3600" b="1" dirty="0">
              <a:solidFill>
                <a:schemeClr val="accent1">
                  <a:lumMod val="75000"/>
                </a:schemeClr>
              </a:solidFill>
            </a:endParaRPr>
          </a:p>
        </p:txBody>
      </p:sp>
      <p:sp>
        <p:nvSpPr>
          <p:cNvPr id="3" name="Content Placeholder 2"/>
          <p:cNvSpPr>
            <a:spLocks noGrp="1"/>
          </p:cNvSpPr>
          <p:nvPr>
            <p:ph idx="1"/>
          </p:nvPr>
        </p:nvSpPr>
        <p:spPr/>
        <p:txBody>
          <a:bodyPr>
            <a:normAutofit fontScale="92500" lnSpcReduction="20000"/>
          </a:bodyPr>
          <a:lstStyle/>
          <a:p>
            <a:r>
              <a:rPr lang="en-GB" dirty="0" smtClean="0">
                <a:solidFill>
                  <a:schemeClr val="accent1">
                    <a:lumMod val="75000"/>
                  </a:schemeClr>
                </a:solidFill>
              </a:rPr>
              <a:t>Embedding our Values and building our school community.</a:t>
            </a:r>
          </a:p>
          <a:p>
            <a:r>
              <a:rPr lang="en-GB" dirty="0" smtClean="0">
                <a:solidFill>
                  <a:schemeClr val="accent1">
                    <a:lumMod val="75000"/>
                  </a:schemeClr>
                </a:solidFill>
              </a:rPr>
              <a:t>Improving attainment and achievement for all children.</a:t>
            </a:r>
            <a:endParaRPr lang="en-GB" dirty="0">
              <a:solidFill>
                <a:schemeClr val="accent1">
                  <a:lumMod val="75000"/>
                </a:schemeClr>
              </a:solidFill>
            </a:endParaRPr>
          </a:p>
          <a:p>
            <a:r>
              <a:rPr lang="en-GB" dirty="0" smtClean="0">
                <a:solidFill>
                  <a:schemeClr val="accent1">
                    <a:lumMod val="75000"/>
                  </a:schemeClr>
                </a:solidFill>
              </a:rPr>
              <a:t>Implementing  all 8 curriculum areas.</a:t>
            </a:r>
          </a:p>
          <a:p>
            <a:r>
              <a:rPr lang="en-GB" dirty="0" smtClean="0">
                <a:solidFill>
                  <a:schemeClr val="accent1">
                    <a:lumMod val="75000"/>
                  </a:schemeClr>
                </a:solidFill>
              </a:rPr>
              <a:t>Creating revised programmes of study.</a:t>
            </a:r>
          </a:p>
          <a:p>
            <a:r>
              <a:rPr lang="en-GB" dirty="0" smtClean="0">
                <a:solidFill>
                  <a:schemeClr val="accent1">
                    <a:lumMod val="75000"/>
                  </a:schemeClr>
                </a:solidFill>
              </a:rPr>
              <a:t>Designing experiences with key </a:t>
            </a:r>
            <a:r>
              <a:rPr lang="en-GB" dirty="0" err="1" smtClean="0">
                <a:solidFill>
                  <a:schemeClr val="accent1">
                    <a:lumMod val="75000"/>
                  </a:schemeClr>
                </a:solidFill>
              </a:rPr>
              <a:t>CfE</a:t>
            </a:r>
            <a:r>
              <a:rPr lang="en-GB" dirty="0" smtClean="0">
                <a:solidFill>
                  <a:schemeClr val="accent1">
                    <a:lumMod val="75000"/>
                  </a:schemeClr>
                </a:solidFill>
              </a:rPr>
              <a:t> principles in mind, e.g. relevance.</a:t>
            </a:r>
          </a:p>
          <a:p>
            <a:r>
              <a:rPr lang="en-GB" dirty="0" smtClean="0">
                <a:solidFill>
                  <a:schemeClr val="accent1">
                    <a:lumMod val="75000"/>
                  </a:schemeClr>
                </a:solidFill>
              </a:rPr>
              <a:t>Planning learning across the 4 contexts for learning.</a:t>
            </a:r>
          </a:p>
          <a:p>
            <a:r>
              <a:rPr lang="en-GB" dirty="0" smtClean="0">
                <a:solidFill>
                  <a:schemeClr val="accent1">
                    <a:lumMod val="75000"/>
                  </a:schemeClr>
                </a:solidFill>
              </a:rPr>
              <a:t>Challenge and Higher Order Thinking Skills.</a:t>
            </a:r>
          </a:p>
          <a:p>
            <a:r>
              <a:rPr lang="en-GB" dirty="0" smtClean="0">
                <a:solidFill>
                  <a:schemeClr val="accent1">
                    <a:lumMod val="75000"/>
                  </a:schemeClr>
                </a:solidFill>
              </a:rPr>
              <a:t>Needs led targeted support.</a:t>
            </a:r>
          </a:p>
          <a:p>
            <a:r>
              <a:rPr lang="en-GB" dirty="0" smtClean="0">
                <a:solidFill>
                  <a:schemeClr val="accent1">
                    <a:lumMod val="75000"/>
                  </a:schemeClr>
                </a:solidFill>
              </a:rPr>
              <a:t>Learning about Scotland’s history, culture and language.</a:t>
            </a:r>
          </a:p>
          <a:p>
            <a:r>
              <a:rPr lang="en-GB" dirty="0" smtClean="0">
                <a:solidFill>
                  <a:schemeClr val="accent1">
                    <a:lumMod val="75000"/>
                  </a:schemeClr>
                </a:solidFill>
              </a:rPr>
              <a:t>Developing Outdoor </a:t>
            </a:r>
            <a:r>
              <a:rPr lang="en-GB" dirty="0">
                <a:solidFill>
                  <a:schemeClr val="accent1">
                    <a:lumMod val="75000"/>
                  </a:schemeClr>
                </a:solidFill>
              </a:rPr>
              <a:t>L</a:t>
            </a:r>
            <a:r>
              <a:rPr lang="en-GB" dirty="0" smtClean="0">
                <a:solidFill>
                  <a:schemeClr val="accent1">
                    <a:lumMod val="75000"/>
                  </a:schemeClr>
                </a:solidFill>
              </a:rPr>
              <a:t>earning.</a:t>
            </a:r>
          </a:p>
          <a:p>
            <a:endParaRPr lang="en-GB" dirty="0" smtClean="0"/>
          </a:p>
          <a:p>
            <a:endParaRPr lang="en-GB" dirty="0"/>
          </a:p>
        </p:txBody>
      </p:sp>
    </p:spTree>
    <p:extLst>
      <p:ext uri="{BB962C8B-B14F-4D97-AF65-F5344CB8AC3E}">
        <p14:creationId xmlns:p14="http://schemas.microsoft.com/office/powerpoint/2010/main" val="26359567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30086" y="1690688"/>
            <a:ext cx="6096000" cy="4524315"/>
          </a:xfrm>
          <a:prstGeom prst="rect">
            <a:avLst/>
          </a:prstGeom>
        </p:spPr>
        <p:txBody>
          <a:bodyPr>
            <a:spAutoFit/>
          </a:bodyPr>
          <a:lstStyle/>
          <a:p>
            <a:pPr marL="285750" indent="-285750">
              <a:buFont typeface="Arial" panose="020B0604020202020204" pitchFamily="34" charset="0"/>
              <a:buChar char="•"/>
            </a:pPr>
            <a:r>
              <a:rPr lang="en-GB" sz="3600" i="1" u="sng" dirty="0" smtClean="0">
                <a:ln w="0"/>
                <a:solidFill>
                  <a:schemeClr val="accent1">
                    <a:lumMod val="75000"/>
                  </a:schemeClr>
                </a:solidFill>
                <a:effectLst>
                  <a:outerShdw blurRad="38100" dist="25400" dir="5400000" algn="ctr" rotWithShape="0">
                    <a:srgbClr val="6E747A">
                      <a:alpha val="43000"/>
                    </a:srgbClr>
                  </a:outerShdw>
                </a:effectLst>
              </a:rPr>
              <a:t>Expressive </a:t>
            </a:r>
            <a:r>
              <a:rPr lang="en-GB" sz="3600" i="1" u="sng" dirty="0">
                <a:ln w="0"/>
                <a:solidFill>
                  <a:schemeClr val="accent1">
                    <a:lumMod val="75000"/>
                  </a:schemeClr>
                </a:solidFill>
                <a:effectLst>
                  <a:outerShdw blurRad="38100" dist="25400" dir="5400000" algn="ctr" rotWithShape="0">
                    <a:srgbClr val="6E747A">
                      <a:alpha val="43000"/>
                    </a:srgbClr>
                  </a:outerShdw>
                </a:effectLst>
              </a:rPr>
              <a:t>arts</a:t>
            </a:r>
          </a:p>
          <a:p>
            <a:pPr marL="285750" indent="-285750">
              <a:buFont typeface="Arial" panose="020B0604020202020204" pitchFamily="34" charset="0"/>
              <a:buChar char="•"/>
            </a:pPr>
            <a:r>
              <a:rPr lang="en-GB" sz="3600" dirty="0">
                <a:ln w="0"/>
                <a:solidFill>
                  <a:schemeClr val="accent1">
                    <a:lumMod val="75000"/>
                  </a:schemeClr>
                </a:solidFill>
                <a:effectLst>
                  <a:outerShdw blurRad="38100" dist="25400" dir="5400000" algn="ctr" rotWithShape="0">
                    <a:srgbClr val="6E747A">
                      <a:alpha val="43000"/>
                    </a:srgbClr>
                  </a:outerShdw>
                </a:effectLst>
              </a:rPr>
              <a:t>Health and wellbeing</a:t>
            </a:r>
          </a:p>
          <a:p>
            <a:pPr marL="285750" indent="-285750">
              <a:buFont typeface="Arial" panose="020B0604020202020204" pitchFamily="34" charset="0"/>
              <a:buChar char="•"/>
            </a:pPr>
            <a:r>
              <a:rPr lang="en-GB" sz="3600" dirty="0">
                <a:ln w="0"/>
                <a:solidFill>
                  <a:schemeClr val="accent1">
                    <a:lumMod val="75000"/>
                  </a:schemeClr>
                </a:solidFill>
                <a:effectLst>
                  <a:outerShdw blurRad="38100" dist="25400" dir="5400000" algn="ctr" rotWithShape="0">
                    <a:srgbClr val="6E747A">
                      <a:alpha val="43000"/>
                    </a:srgbClr>
                  </a:outerShdw>
                </a:effectLst>
              </a:rPr>
              <a:t>Languages</a:t>
            </a:r>
          </a:p>
          <a:p>
            <a:pPr marL="285750" indent="-285750">
              <a:buFont typeface="Arial" panose="020B0604020202020204" pitchFamily="34" charset="0"/>
              <a:buChar char="•"/>
            </a:pPr>
            <a:r>
              <a:rPr lang="en-GB" sz="3600" dirty="0">
                <a:ln w="0"/>
                <a:solidFill>
                  <a:schemeClr val="accent1">
                    <a:lumMod val="75000"/>
                  </a:schemeClr>
                </a:solidFill>
                <a:effectLst>
                  <a:outerShdw blurRad="38100" dist="25400" dir="5400000" algn="ctr" rotWithShape="0">
                    <a:srgbClr val="6E747A">
                      <a:alpha val="43000"/>
                    </a:srgbClr>
                  </a:outerShdw>
                </a:effectLst>
              </a:rPr>
              <a:t>Mathematics</a:t>
            </a:r>
          </a:p>
          <a:p>
            <a:pPr marL="285750" indent="-285750">
              <a:buFont typeface="Arial" panose="020B0604020202020204" pitchFamily="34" charset="0"/>
              <a:buChar char="•"/>
            </a:pPr>
            <a:r>
              <a:rPr lang="en-GB" sz="3600" i="1" u="sng" dirty="0">
                <a:ln w="0"/>
                <a:solidFill>
                  <a:schemeClr val="accent1">
                    <a:lumMod val="75000"/>
                  </a:schemeClr>
                </a:solidFill>
                <a:effectLst>
                  <a:outerShdw blurRad="38100" dist="25400" dir="5400000" algn="ctr" rotWithShape="0">
                    <a:srgbClr val="6E747A">
                      <a:alpha val="43000"/>
                    </a:srgbClr>
                  </a:outerShdw>
                </a:effectLst>
              </a:rPr>
              <a:t>Religious and moral education</a:t>
            </a:r>
          </a:p>
          <a:p>
            <a:pPr marL="285750" indent="-285750">
              <a:buFont typeface="Arial" panose="020B0604020202020204" pitchFamily="34" charset="0"/>
              <a:buChar char="•"/>
            </a:pPr>
            <a:r>
              <a:rPr lang="en-GB" sz="3600" dirty="0">
                <a:ln w="0"/>
                <a:solidFill>
                  <a:schemeClr val="accent1">
                    <a:lumMod val="75000"/>
                  </a:schemeClr>
                </a:solidFill>
                <a:effectLst>
                  <a:outerShdw blurRad="38100" dist="25400" dir="5400000" algn="ctr" rotWithShape="0">
                    <a:srgbClr val="6E747A">
                      <a:alpha val="43000"/>
                    </a:srgbClr>
                  </a:outerShdw>
                </a:effectLst>
              </a:rPr>
              <a:t>Sciences</a:t>
            </a:r>
          </a:p>
          <a:p>
            <a:pPr marL="285750" indent="-285750">
              <a:buFont typeface="Arial" panose="020B0604020202020204" pitchFamily="34" charset="0"/>
              <a:buChar char="•"/>
            </a:pPr>
            <a:r>
              <a:rPr lang="en-GB" sz="3600" dirty="0">
                <a:ln w="0"/>
                <a:solidFill>
                  <a:schemeClr val="accent1">
                    <a:lumMod val="75000"/>
                  </a:schemeClr>
                </a:solidFill>
                <a:effectLst>
                  <a:outerShdw blurRad="38100" dist="25400" dir="5400000" algn="ctr" rotWithShape="0">
                    <a:srgbClr val="6E747A">
                      <a:alpha val="43000"/>
                    </a:srgbClr>
                  </a:outerShdw>
                </a:effectLst>
              </a:rPr>
              <a:t>Social studies</a:t>
            </a:r>
          </a:p>
          <a:p>
            <a:pPr marL="285750" indent="-285750">
              <a:buFont typeface="Arial" panose="020B0604020202020204" pitchFamily="34" charset="0"/>
              <a:buChar char="•"/>
            </a:pPr>
            <a:r>
              <a:rPr lang="en-GB" sz="3600" i="1" u="sng" dirty="0">
                <a:ln w="0"/>
                <a:solidFill>
                  <a:schemeClr val="accent1">
                    <a:lumMod val="75000"/>
                  </a:schemeClr>
                </a:solidFill>
                <a:effectLst>
                  <a:outerShdw blurRad="38100" dist="25400" dir="5400000" algn="ctr" rotWithShape="0">
                    <a:srgbClr val="6E747A">
                      <a:alpha val="43000"/>
                    </a:srgbClr>
                  </a:outerShdw>
                </a:effectLst>
              </a:rPr>
              <a:t>Technologies</a:t>
            </a:r>
          </a:p>
        </p:txBody>
      </p:sp>
      <p:sp>
        <p:nvSpPr>
          <p:cNvPr id="6" name="Title 5"/>
          <p:cNvSpPr>
            <a:spLocks noGrp="1"/>
          </p:cNvSpPr>
          <p:nvPr>
            <p:ph type="title"/>
          </p:nvPr>
        </p:nvSpPr>
        <p:spPr/>
        <p:txBody>
          <a:bodyPr>
            <a:normAutofit fontScale="90000"/>
          </a:bodyPr>
          <a:lstStyle/>
          <a:p>
            <a:r>
              <a:rPr lang="en-GB" sz="5300" b="1" dirty="0">
                <a:solidFill>
                  <a:schemeClr val="accent1">
                    <a:lumMod val="75000"/>
                  </a:schemeClr>
                </a:solidFill>
              </a:rPr>
              <a:t>The eight curriculum areas are:</a:t>
            </a:r>
            <a:r>
              <a:rPr lang="en-GB" dirty="0"/>
              <a:t/>
            </a:r>
            <a:br>
              <a:rPr lang="en-GB" dirty="0"/>
            </a:br>
            <a:endParaRPr lang="en-GB" dirty="0"/>
          </a:p>
        </p:txBody>
      </p:sp>
    </p:spTree>
    <p:extLst>
      <p:ext uri="{BB962C8B-B14F-4D97-AF65-F5344CB8AC3E}">
        <p14:creationId xmlns:p14="http://schemas.microsoft.com/office/powerpoint/2010/main" val="37977605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365125"/>
            <a:ext cx="10515600" cy="439547"/>
          </a:xfrm>
        </p:spPr>
        <p:txBody>
          <a:bodyPr>
            <a:normAutofit fontScale="90000"/>
          </a:bodyPr>
          <a:lstStyle/>
          <a:p>
            <a:r>
              <a:rPr lang="en-GB" sz="4000" b="1" dirty="0" smtClean="0">
                <a:solidFill>
                  <a:schemeClr val="accent1">
                    <a:lumMod val="75000"/>
                  </a:schemeClr>
                </a:solidFill>
              </a:rPr>
              <a:t>Curriculum</a:t>
            </a:r>
            <a:r>
              <a:rPr lang="en-GB" b="1" dirty="0" smtClean="0">
                <a:solidFill>
                  <a:schemeClr val="accent1">
                    <a:lumMod val="75000"/>
                  </a:schemeClr>
                </a:solidFill>
              </a:rPr>
              <a:t> areas  in more detail :</a:t>
            </a:r>
            <a:endParaRPr lang="en-GB" b="1" dirty="0">
              <a:solidFill>
                <a:schemeClr val="accent1">
                  <a:lumMod val="75000"/>
                </a:schemeClr>
              </a:solidFill>
            </a:endParaRPr>
          </a:p>
        </p:txBody>
      </p:sp>
      <p:sp>
        <p:nvSpPr>
          <p:cNvPr id="8" name="Content Placeholder 7"/>
          <p:cNvSpPr>
            <a:spLocks noGrp="1"/>
          </p:cNvSpPr>
          <p:nvPr>
            <p:ph sz="half" idx="1"/>
          </p:nvPr>
        </p:nvSpPr>
        <p:spPr>
          <a:xfrm>
            <a:off x="838200" y="987552"/>
            <a:ext cx="5181600" cy="5189411"/>
          </a:xfrm>
        </p:spPr>
        <p:txBody>
          <a:bodyPr>
            <a:normAutofit fontScale="77500" lnSpcReduction="20000"/>
          </a:bodyPr>
          <a:lstStyle/>
          <a:p>
            <a:pPr marL="0" indent="0">
              <a:buNone/>
            </a:pPr>
            <a:r>
              <a:rPr lang="en-GB" b="1" i="1" dirty="0" smtClean="0">
                <a:solidFill>
                  <a:schemeClr val="tx2">
                    <a:lumMod val="75000"/>
                  </a:schemeClr>
                </a:solidFill>
              </a:rPr>
              <a:t>RME</a:t>
            </a:r>
          </a:p>
          <a:p>
            <a:pPr marL="0" indent="0">
              <a:buNone/>
            </a:pPr>
            <a:r>
              <a:rPr lang="en-GB" dirty="0" smtClean="0">
                <a:solidFill>
                  <a:schemeClr val="tx2">
                    <a:lumMod val="75000"/>
                  </a:schemeClr>
                </a:solidFill>
              </a:rPr>
              <a:t>CHRISTIANITY</a:t>
            </a:r>
          </a:p>
          <a:p>
            <a:r>
              <a:rPr lang="en-GB" dirty="0" smtClean="0">
                <a:solidFill>
                  <a:schemeClr val="tx2">
                    <a:lumMod val="75000"/>
                  </a:schemeClr>
                </a:solidFill>
              </a:rPr>
              <a:t>Beliefs</a:t>
            </a:r>
          </a:p>
          <a:p>
            <a:r>
              <a:rPr lang="en-GB" dirty="0" smtClean="0">
                <a:solidFill>
                  <a:schemeClr val="tx2">
                    <a:lumMod val="75000"/>
                  </a:schemeClr>
                </a:solidFill>
              </a:rPr>
              <a:t>Values and Issues</a:t>
            </a:r>
          </a:p>
          <a:p>
            <a:r>
              <a:rPr lang="en-GB" dirty="0" smtClean="0">
                <a:solidFill>
                  <a:schemeClr val="tx2">
                    <a:lumMod val="75000"/>
                  </a:schemeClr>
                </a:solidFill>
              </a:rPr>
              <a:t>Practices and Traditions</a:t>
            </a:r>
          </a:p>
          <a:p>
            <a:pPr marL="0" indent="0">
              <a:buNone/>
            </a:pPr>
            <a:endParaRPr lang="en-GB" dirty="0" smtClean="0">
              <a:solidFill>
                <a:schemeClr val="tx2">
                  <a:lumMod val="75000"/>
                </a:schemeClr>
              </a:solidFill>
            </a:endParaRPr>
          </a:p>
          <a:p>
            <a:pPr marL="0" indent="0">
              <a:buNone/>
            </a:pPr>
            <a:r>
              <a:rPr lang="en-GB" dirty="0" smtClean="0">
                <a:solidFill>
                  <a:schemeClr val="tx2">
                    <a:lumMod val="75000"/>
                  </a:schemeClr>
                </a:solidFill>
              </a:rPr>
              <a:t>WORLD RELIGIONS </a:t>
            </a:r>
            <a:r>
              <a:rPr lang="en-GB" sz="1900" dirty="0" smtClean="0">
                <a:solidFill>
                  <a:schemeClr val="tx2">
                    <a:lumMod val="75000"/>
                  </a:schemeClr>
                </a:solidFill>
              </a:rPr>
              <a:t>(* </a:t>
            </a:r>
            <a:r>
              <a:rPr lang="en-GB" sz="2200" dirty="0" smtClean="0">
                <a:solidFill>
                  <a:schemeClr val="tx2">
                    <a:lumMod val="75000"/>
                  </a:schemeClr>
                </a:solidFill>
              </a:rPr>
              <a:t>selected for study)</a:t>
            </a:r>
            <a:endParaRPr lang="en-GB" sz="2200" dirty="0">
              <a:solidFill>
                <a:schemeClr val="tx2">
                  <a:lumMod val="75000"/>
                </a:schemeClr>
              </a:solidFill>
            </a:endParaRPr>
          </a:p>
          <a:p>
            <a:r>
              <a:rPr lang="en-GB" dirty="0">
                <a:solidFill>
                  <a:schemeClr val="tx2">
                    <a:lumMod val="75000"/>
                  </a:schemeClr>
                </a:solidFill>
              </a:rPr>
              <a:t>Beliefs</a:t>
            </a:r>
          </a:p>
          <a:p>
            <a:r>
              <a:rPr lang="en-GB" dirty="0">
                <a:solidFill>
                  <a:schemeClr val="tx2">
                    <a:lumMod val="75000"/>
                  </a:schemeClr>
                </a:solidFill>
              </a:rPr>
              <a:t>Values and Issues</a:t>
            </a:r>
          </a:p>
          <a:p>
            <a:r>
              <a:rPr lang="en-GB" dirty="0">
                <a:solidFill>
                  <a:schemeClr val="tx2">
                    <a:lumMod val="75000"/>
                  </a:schemeClr>
                </a:solidFill>
              </a:rPr>
              <a:t>Practices </a:t>
            </a:r>
            <a:r>
              <a:rPr lang="en-GB">
                <a:solidFill>
                  <a:schemeClr val="tx2">
                    <a:lumMod val="75000"/>
                  </a:schemeClr>
                </a:solidFill>
              </a:rPr>
              <a:t>and </a:t>
            </a:r>
            <a:r>
              <a:rPr lang="en-GB" smtClean="0">
                <a:solidFill>
                  <a:schemeClr val="tx2">
                    <a:lumMod val="75000"/>
                  </a:schemeClr>
                </a:solidFill>
              </a:rPr>
              <a:t>Traditions</a:t>
            </a:r>
          </a:p>
          <a:p>
            <a:pPr marL="0" indent="0">
              <a:buNone/>
            </a:pPr>
            <a:endParaRPr lang="en-GB" dirty="0">
              <a:solidFill>
                <a:schemeClr val="tx2">
                  <a:lumMod val="75000"/>
                </a:schemeClr>
              </a:solidFill>
            </a:endParaRPr>
          </a:p>
          <a:p>
            <a:pPr marL="0" indent="0">
              <a:buNone/>
            </a:pPr>
            <a:r>
              <a:rPr lang="en-GB" dirty="0" smtClean="0">
                <a:solidFill>
                  <a:schemeClr val="tx2">
                    <a:lumMod val="75000"/>
                  </a:schemeClr>
                </a:solidFill>
              </a:rPr>
              <a:t>DEVELOPMENT of BELIEFS and VALUES</a:t>
            </a:r>
          </a:p>
          <a:p>
            <a:pPr marL="0" indent="0">
              <a:buNone/>
            </a:pPr>
            <a:r>
              <a:rPr lang="en-GB" dirty="0" smtClean="0">
                <a:solidFill>
                  <a:schemeClr val="tx2">
                    <a:lumMod val="75000"/>
                  </a:schemeClr>
                </a:solidFill>
              </a:rPr>
              <a:t>Developing tolerance and understanding, fairness, caring , sharing, honesty, respect, compassion and equality.</a:t>
            </a:r>
            <a:endParaRPr lang="en-GB" dirty="0">
              <a:solidFill>
                <a:schemeClr val="tx2">
                  <a:lumMod val="75000"/>
                </a:schemeClr>
              </a:solidFill>
            </a:endParaRPr>
          </a:p>
          <a:p>
            <a:endParaRPr lang="en-GB" dirty="0"/>
          </a:p>
          <a:p>
            <a:endParaRPr lang="en-GB" dirty="0" smtClean="0"/>
          </a:p>
        </p:txBody>
      </p:sp>
      <p:sp>
        <p:nvSpPr>
          <p:cNvPr id="9" name="Content Placeholder 8"/>
          <p:cNvSpPr>
            <a:spLocks noGrp="1"/>
          </p:cNvSpPr>
          <p:nvPr>
            <p:ph sz="half" idx="2"/>
          </p:nvPr>
        </p:nvSpPr>
        <p:spPr>
          <a:xfrm>
            <a:off x="6172200" y="585216"/>
            <a:ext cx="5181600" cy="5852160"/>
          </a:xfrm>
        </p:spPr>
        <p:txBody>
          <a:bodyPr>
            <a:normAutofit fontScale="77500" lnSpcReduction="20000"/>
          </a:bodyPr>
          <a:lstStyle/>
          <a:p>
            <a:pPr marL="0" indent="0">
              <a:buNone/>
            </a:pPr>
            <a:endParaRPr lang="en-GB" dirty="0"/>
          </a:p>
          <a:p>
            <a:pPr marL="0" indent="0">
              <a:buNone/>
            </a:pPr>
            <a:r>
              <a:rPr lang="en-GB" b="1" i="1" dirty="0">
                <a:solidFill>
                  <a:schemeClr val="tx2">
                    <a:lumMod val="75000"/>
                  </a:schemeClr>
                </a:solidFill>
              </a:rPr>
              <a:t>EXPRESSIVE </a:t>
            </a:r>
            <a:r>
              <a:rPr lang="en-GB" b="1" i="1" dirty="0" smtClean="0">
                <a:solidFill>
                  <a:schemeClr val="tx2">
                    <a:lumMod val="75000"/>
                  </a:schemeClr>
                </a:solidFill>
              </a:rPr>
              <a:t>ARTS</a:t>
            </a:r>
          </a:p>
          <a:p>
            <a:r>
              <a:rPr lang="en-GB" dirty="0" smtClean="0">
                <a:solidFill>
                  <a:schemeClr val="tx2">
                    <a:lumMod val="75000"/>
                  </a:schemeClr>
                </a:solidFill>
              </a:rPr>
              <a:t>Participation in Performances and Presentations.</a:t>
            </a:r>
          </a:p>
          <a:p>
            <a:r>
              <a:rPr lang="en-GB" dirty="0" smtClean="0">
                <a:solidFill>
                  <a:schemeClr val="tx2">
                    <a:lumMod val="75000"/>
                  </a:schemeClr>
                </a:solidFill>
              </a:rPr>
              <a:t>Art &amp;  Design ( 2D &amp; 3D media and technologies)</a:t>
            </a:r>
          </a:p>
          <a:p>
            <a:r>
              <a:rPr lang="en-GB" dirty="0" smtClean="0">
                <a:solidFill>
                  <a:schemeClr val="tx2">
                    <a:lumMod val="75000"/>
                  </a:schemeClr>
                </a:solidFill>
              </a:rPr>
              <a:t>Dance</a:t>
            </a:r>
          </a:p>
          <a:p>
            <a:r>
              <a:rPr lang="en-GB" dirty="0" smtClean="0">
                <a:solidFill>
                  <a:schemeClr val="tx2">
                    <a:lumMod val="75000"/>
                  </a:schemeClr>
                </a:solidFill>
              </a:rPr>
              <a:t>Drama</a:t>
            </a:r>
          </a:p>
          <a:p>
            <a:r>
              <a:rPr lang="en-GB" dirty="0" smtClean="0">
                <a:solidFill>
                  <a:schemeClr val="tx2">
                    <a:lumMod val="75000"/>
                  </a:schemeClr>
                </a:solidFill>
              </a:rPr>
              <a:t>Music</a:t>
            </a:r>
          </a:p>
          <a:p>
            <a:pPr marL="0" indent="0">
              <a:buNone/>
            </a:pPr>
            <a:r>
              <a:rPr lang="en-GB" b="1" i="1" dirty="0" smtClean="0">
                <a:solidFill>
                  <a:schemeClr val="tx2">
                    <a:lumMod val="75000"/>
                  </a:schemeClr>
                </a:solidFill>
              </a:rPr>
              <a:t>TECHNOLOGIES</a:t>
            </a:r>
          </a:p>
          <a:p>
            <a:r>
              <a:rPr lang="en-GB" dirty="0" smtClean="0">
                <a:solidFill>
                  <a:schemeClr val="tx2">
                    <a:lumMod val="75000"/>
                  </a:schemeClr>
                </a:solidFill>
              </a:rPr>
              <a:t>Technological developments in society</a:t>
            </a:r>
          </a:p>
          <a:p>
            <a:r>
              <a:rPr lang="en-GB" dirty="0" smtClean="0">
                <a:solidFill>
                  <a:schemeClr val="tx2">
                    <a:lumMod val="75000"/>
                  </a:schemeClr>
                </a:solidFill>
              </a:rPr>
              <a:t>ICT to enhance learning, </a:t>
            </a:r>
          </a:p>
          <a:p>
            <a:r>
              <a:rPr lang="en-GB" dirty="0" smtClean="0">
                <a:solidFill>
                  <a:schemeClr val="tx2">
                    <a:lumMod val="75000"/>
                  </a:schemeClr>
                </a:solidFill>
              </a:rPr>
              <a:t>Business contexts</a:t>
            </a:r>
          </a:p>
          <a:p>
            <a:r>
              <a:rPr lang="en-GB" dirty="0" smtClean="0">
                <a:solidFill>
                  <a:schemeClr val="tx2">
                    <a:lumMod val="75000"/>
                  </a:schemeClr>
                </a:solidFill>
              </a:rPr>
              <a:t>Computing Science contexts</a:t>
            </a:r>
          </a:p>
          <a:p>
            <a:r>
              <a:rPr lang="en-GB" dirty="0" smtClean="0">
                <a:solidFill>
                  <a:schemeClr val="tx2">
                    <a:lumMod val="75000"/>
                  </a:schemeClr>
                </a:solidFill>
              </a:rPr>
              <a:t>Food and Textile contexts</a:t>
            </a:r>
          </a:p>
          <a:p>
            <a:r>
              <a:rPr lang="en-GB" dirty="0" smtClean="0">
                <a:solidFill>
                  <a:schemeClr val="tx2">
                    <a:lumMod val="75000"/>
                  </a:schemeClr>
                </a:solidFill>
              </a:rPr>
              <a:t>Craft, Design, Engineering and Graphics contexts.</a:t>
            </a:r>
          </a:p>
          <a:p>
            <a:endParaRPr lang="en-GB" dirty="0" smtClean="0">
              <a:solidFill>
                <a:schemeClr val="tx2">
                  <a:lumMod val="75000"/>
                </a:schemeClr>
              </a:solidFill>
            </a:endParaRPr>
          </a:p>
          <a:p>
            <a:endParaRPr lang="en-GB" dirty="0" smtClean="0">
              <a:solidFill>
                <a:schemeClr val="tx2">
                  <a:lumMod val="75000"/>
                </a:schemeClr>
              </a:solidFill>
            </a:endParaRPr>
          </a:p>
          <a:p>
            <a:endParaRPr lang="en-GB" dirty="0" smtClean="0">
              <a:solidFill>
                <a:schemeClr val="tx2">
                  <a:lumMod val="75000"/>
                </a:schemeClr>
              </a:solidFill>
            </a:endParaRPr>
          </a:p>
          <a:p>
            <a:endParaRPr lang="en-GB" dirty="0" smtClean="0">
              <a:solidFill>
                <a:schemeClr val="tx2">
                  <a:lumMod val="75000"/>
                </a:schemeClr>
              </a:solidFill>
            </a:endParaRPr>
          </a:p>
          <a:p>
            <a:endParaRPr lang="en-GB" dirty="0"/>
          </a:p>
          <a:p>
            <a:endParaRPr lang="en-GB" dirty="0" smtClean="0"/>
          </a:p>
          <a:p>
            <a:endParaRPr lang="en-GB" dirty="0"/>
          </a:p>
          <a:p>
            <a:endParaRPr lang="en-GB" dirty="0" smtClean="0"/>
          </a:p>
          <a:p>
            <a:endParaRPr lang="en-GB" dirty="0"/>
          </a:p>
        </p:txBody>
      </p:sp>
    </p:spTree>
    <p:extLst>
      <p:ext uri="{BB962C8B-B14F-4D97-AF65-F5344CB8AC3E}">
        <p14:creationId xmlns:p14="http://schemas.microsoft.com/office/powerpoint/2010/main" val="2456855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smtClean="0">
                <a:solidFill>
                  <a:schemeClr val="tx2">
                    <a:lumMod val="75000"/>
                  </a:schemeClr>
                </a:solidFill>
              </a:rPr>
              <a:t>Reporting on your child’s progress.</a:t>
            </a:r>
            <a:endParaRPr lang="en-GB" b="1" dirty="0">
              <a:solidFill>
                <a:schemeClr val="tx2">
                  <a:lumMod val="75000"/>
                </a:schemeClr>
              </a:solidFill>
            </a:endParaRPr>
          </a:p>
        </p:txBody>
      </p:sp>
      <p:sp>
        <p:nvSpPr>
          <p:cNvPr id="5" name="Content Placeholder 4"/>
          <p:cNvSpPr>
            <a:spLocks noGrp="1"/>
          </p:cNvSpPr>
          <p:nvPr>
            <p:ph idx="1"/>
          </p:nvPr>
        </p:nvSpPr>
        <p:spPr>
          <a:xfrm>
            <a:off x="838200" y="1316736"/>
            <a:ext cx="10515600" cy="4860227"/>
          </a:xfrm>
        </p:spPr>
        <p:txBody>
          <a:bodyPr>
            <a:normAutofit fontScale="92500" lnSpcReduction="10000"/>
          </a:bodyPr>
          <a:lstStyle/>
          <a:p>
            <a:r>
              <a:rPr lang="en-GB" dirty="0" smtClean="0">
                <a:solidFill>
                  <a:srgbClr val="FF0000"/>
                </a:solidFill>
              </a:rPr>
              <a:t>Oct</a:t>
            </a:r>
            <a:r>
              <a:rPr lang="en-GB" dirty="0" smtClean="0"/>
              <a:t>: P</a:t>
            </a:r>
            <a:r>
              <a:rPr lang="en-GB" dirty="0" smtClean="0">
                <a:solidFill>
                  <a:schemeClr val="tx2">
                    <a:lumMod val="75000"/>
                  </a:schemeClr>
                </a:solidFill>
              </a:rPr>
              <a:t>arent and teacher meetings .</a:t>
            </a:r>
          </a:p>
          <a:p>
            <a:pPr marL="0" indent="0">
              <a:buNone/>
            </a:pPr>
            <a:r>
              <a:rPr lang="en-GB" dirty="0">
                <a:solidFill>
                  <a:schemeClr val="tx2">
                    <a:lumMod val="75000"/>
                  </a:schemeClr>
                </a:solidFill>
              </a:rPr>
              <a:t> </a:t>
            </a:r>
            <a:r>
              <a:rPr lang="en-GB" dirty="0" smtClean="0">
                <a:solidFill>
                  <a:schemeClr val="tx2">
                    <a:lumMod val="75000"/>
                  </a:schemeClr>
                </a:solidFill>
              </a:rPr>
              <a:t>  Shared targets in core areas of  maths/ language / health and well being.</a:t>
            </a:r>
          </a:p>
          <a:p>
            <a:pPr marL="0" indent="0">
              <a:buNone/>
            </a:pPr>
            <a:endParaRPr lang="en-GB" dirty="0" smtClean="0">
              <a:solidFill>
                <a:schemeClr val="tx2">
                  <a:lumMod val="75000"/>
                </a:schemeClr>
              </a:solidFill>
            </a:endParaRPr>
          </a:p>
          <a:p>
            <a:r>
              <a:rPr lang="en-GB" dirty="0" smtClean="0">
                <a:solidFill>
                  <a:srgbClr val="FF0000"/>
                </a:solidFill>
              </a:rPr>
              <a:t>Jan</a:t>
            </a:r>
            <a:r>
              <a:rPr lang="en-GB" dirty="0" smtClean="0">
                <a:solidFill>
                  <a:schemeClr val="tx2">
                    <a:lumMod val="75000"/>
                  </a:schemeClr>
                </a:solidFill>
              </a:rPr>
              <a:t>: Sharing of evidence of progress in learning and reaching targets.</a:t>
            </a:r>
          </a:p>
          <a:p>
            <a:pPr marL="0" indent="0">
              <a:buNone/>
            </a:pPr>
            <a:r>
              <a:rPr lang="en-GB" dirty="0">
                <a:solidFill>
                  <a:schemeClr val="tx2">
                    <a:lumMod val="75000"/>
                  </a:schemeClr>
                </a:solidFill>
              </a:rPr>
              <a:t> </a:t>
            </a:r>
            <a:r>
              <a:rPr lang="en-GB" dirty="0" smtClean="0">
                <a:solidFill>
                  <a:schemeClr val="tx2">
                    <a:lumMod val="75000"/>
                  </a:schemeClr>
                </a:solidFill>
              </a:rPr>
              <a:t>* Note- This  will replace an  interim report.</a:t>
            </a:r>
          </a:p>
          <a:p>
            <a:endParaRPr lang="en-GB" dirty="0">
              <a:solidFill>
                <a:schemeClr val="tx2">
                  <a:lumMod val="75000"/>
                </a:schemeClr>
              </a:solidFill>
            </a:endParaRPr>
          </a:p>
          <a:p>
            <a:r>
              <a:rPr lang="en-GB" dirty="0" smtClean="0">
                <a:solidFill>
                  <a:srgbClr val="FF0000"/>
                </a:solidFill>
              </a:rPr>
              <a:t>April</a:t>
            </a:r>
            <a:r>
              <a:rPr lang="en-GB" dirty="0" smtClean="0">
                <a:solidFill>
                  <a:schemeClr val="tx2">
                    <a:lumMod val="75000"/>
                  </a:schemeClr>
                </a:solidFill>
              </a:rPr>
              <a:t>: </a:t>
            </a:r>
            <a:r>
              <a:rPr lang="en-GB" dirty="0">
                <a:solidFill>
                  <a:schemeClr val="tx2">
                    <a:lumMod val="75000"/>
                  </a:schemeClr>
                </a:solidFill>
              </a:rPr>
              <a:t>Parent and teacher meetings </a:t>
            </a:r>
            <a:endParaRPr lang="en-GB" dirty="0" smtClean="0">
              <a:solidFill>
                <a:schemeClr val="tx2">
                  <a:lumMod val="75000"/>
                </a:schemeClr>
              </a:solidFill>
            </a:endParaRPr>
          </a:p>
          <a:p>
            <a:pPr marL="0" indent="0">
              <a:buNone/>
            </a:pPr>
            <a:r>
              <a:rPr lang="en-GB" dirty="0">
                <a:solidFill>
                  <a:schemeClr val="tx2">
                    <a:lumMod val="75000"/>
                  </a:schemeClr>
                </a:solidFill>
              </a:rPr>
              <a:t> </a:t>
            </a:r>
            <a:r>
              <a:rPr lang="en-GB" dirty="0" smtClean="0">
                <a:solidFill>
                  <a:schemeClr val="tx2">
                    <a:lumMod val="75000"/>
                  </a:schemeClr>
                </a:solidFill>
              </a:rPr>
              <a:t> Shared targets in core </a:t>
            </a:r>
            <a:r>
              <a:rPr lang="en-GB" smtClean="0">
                <a:solidFill>
                  <a:schemeClr val="tx2">
                    <a:lumMod val="75000"/>
                  </a:schemeClr>
                </a:solidFill>
              </a:rPr>
              <a:t>areas of  </a:t>
            </a:r>
            <a:r>
              <a:rPr lang="en-GB" dirty="0">
                <a:solidFill>
                  <a:schemeClr val="tx2">
                    <a:lumMod val="75000"/>
                  </a:schemeClr>
                </a:solidFill>
              </a:rPr>
              <a:t>maths/ language / health and well being</a:t>
            </a:r>
            <a:r>
              <a:rPr lang="en-GB" dirty="0" smtClean="0">
                <a:solidFill>
                  <a:schemeClr val="tx2">
                    <a:lumMod val="75000"/>
                  </a:schemeClr>
                </a:solidFill>
              </a:rPr>
              <a:t>.</a:t>
            </a:r>
          </a:p>
          <a:p>
            <a:pPr marL="0" indent="0">
              <a:buNone/>
            </a:pPr>
            <a:endParaRPr lang="en-GB" dirty="0" smtClean="0">
              <a:solidFill>
                <a:schemeClr val="tx2">
                  <a:lumMod val="75000"/>
                </a:schemeClr>
              </a:solidFill>
            </a:endParaRPr>
          </a:p>
          <a:p>
            <a:r>
              <a:rPr lang="en-GB" dirty="0" smtClean="0">
                <a:solidFill>
                  <a:srgbClr val="FF0000"/>
                </a:solidFill>
              </a:rPr>
              <a:t>June</a:t>
            </a:r>
            <a:r>
              <a:rPr lang="en-GB" dirty="0" smtClean="0">
                <a:solidFill>
                  <a:schemeClr val="tx2">
                    <a:lumMod val="75000"/>
                  </a:schemeClr>
                </a:solidFill>
              </a:rPr>
              <a:t>: End of year report of progress in all 8 curricular areas, including </a:t>
            </a:r>
            <a:r>
              <a:rPr lang="en-GB" dirty="0" err="1" smtClean="0">
                <a:solidFill>
                  <a:schemeClr val="tx2">
                    <a:lumMod val="75000"/>
                  </a:schemeClr>
                </a:solidFill>
              </a:rPr>
              <a:t>CfE</a:t>
            </a:r>
            <a:r>
              <a:rPr lang="en-GB" dirty="0" smtClean="0">
                <a:solidFill>
                  <a:schemeClr val="tx2">
                    <a:lumMod val="75000"/>
                  </a:schemeClr>
                </a:solidFill>
              </a:rPr>
              <a:t> levels.</a:t>
            </a:r>
          </a:p>
        </p:txBody>
      </p:sp>
    </p:spTree>
    <p:extLst>
      <p:ext uri="{BB962C8B-B14F-4D97-AF65-F5344CB8AC3E}">
        <p14:creationId xmlns:p14="http://schemas.microsoft.com/office/powerpoint/2010/main" val="2735510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52" y="365125"/>
            <a:ext cx="11443952" cy="1325563"/>
          </a:xfrm>
        </p:spPr>
        <p:txBody>
          <a:bodyPr>
            <a:normAutofit/>
          </a:bodyPr>
          <a:lstStyle/>
          <a:p>
            <a:r>
              <a:rPr lang="en-GB" sz="4000" dirty="0" smtClean="0">
                <a:solidFill>
                  <a:schemeClr val="tx2">
                    <a:lumMod val="75000"/>
                  </a:schemeClr>
                </a:solidFill>
              </a:rPr>
              <a:t>   The Curricular Framework is arranged over 6 levels</a:t>
            </a:r>
            <a:endParaRPr lang="en-GB" sz="4000" dirty="0">
              <a:solidFill>
                <a:schemeClr val="tx2">
                  <a:lumMod val="75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2425415"/>
              </p:ext>
            </p:extLst>
          </p:nvPr>
        </p:nvGraphicFramePr>
        <p:xfrm>
          <a:off x="679268" y="1690688"/>
          <a:ext cx="11234058" cy="4224883"/>
        </p:xfrm>
        <a:graphic>
          <a:graphicData uri="http://schemas.openxmlformats.org/drawingml/2006/table">
            <a:tbl>
              <a:tblPr firstCol="1">
                <a:solidFill>
                  <a:schemeClr val="bg2"/>
                </a:solidFill>
              </a:tblPr>
              <a:tblGrid>
                <a:gridCol w="2628371"/>
                <a:gridCol w="8605687"/>
              </a:tblGrid>
              <a:tr h="649652">
                <a:tc>
                  <a:txBody>
                    <a:bodyPr/>
                    <a:lstStyle/>
                    <a:p>
                      <a:r>
                        <a:rPr lang="en-GB" b="1" dirty="0" smtClean="0"/>
                        <a:t>Level </a:t>
                      </a:r>
                      <a:endParaRPr lang="en-GB" dirty="0"/>
                    </a:p>
                  </a:txBody>
                  <a:tcPr marL="0" marR="0" marT="0" marB="0" anchor="ctr">
                    <a:lnL>
                      <a:noFill/>
                    </a:lnL>
                    <a:lnR>
                      <a:noFill/>
                    </a:lnR>
                    <a:lnT>
                      <a:noFill/>
                    </a:lnT>
                    <a:lnB>
                      <a:noFill/>
                    </a:lnB>
                  </a:tcPr>
                </a:tc>
                <a:tc>
                  <a:txBody>
                    <a:bodyPr/>
                    <a:lstStyle/>
                    <a:p>
                      <a:r>
                        <a:rPr lang="en-GB" b="1"/>
                        <a:t>Stage</a:t>
                      </a:r>
                      <a:endParaRPr lang="en-GB"/>
                    </a:p>
                  </a:txBody>
                  <a:tcPr marL="0" marR="0" marT="0" marB="0" anchor="ctr">
                    <a:lnL>
                      <a:noFill/>
                    </a:lnL>
                    <a:lnR>
                      <a:noFill/>
                    </a:lnR>
                    <a:lnT>
                      <a:noFill/>
                    </a:lnT>
                    <a:lnB>
                      <a:noFill/>
                    </a:lnB>
                  </a:tcPr>
                </a:tc>
              </a:tr>
              <a:tr h="397248">
                <a:tc>
                  <a:txBody>
                    <a:bodyPr/>
                    <a:lstStyle/>
                    <a:p>
                      <a:r>
                        <a:rPr lang="en-GB" dirty="0"/>
                        <a:t>Early</a:t>
                      </a:r>
                    </a:p>
                  </a:txBody>
                  <a:tcPr marL="0" marR="0" marT="0" marB="0" anchor="ctr">
                    <a:lnL>
                      <a:noFill/>
                    </a:lnL>
                    <a:lnR>
                      <a:noFill/>
                    </a:lnR>
                    <a:lnT>
                      <a:noFill/>
                    </a:lnT>
                    <a:lnB>
                      <a:noFill/>
                    </a:lnB>
                  </a:tcPr>
                </a:tc>
                <a:tc>
                  <a:txBody>
                    <a:bodyPr/>
                    <a:lstStyle/>
                    <a:p>
                      <a:r>
                        <a:rPr lang="en-GB"/>
                        <a:t>The pre-school years and P1, or later for some.</a:t>
                      </a:r>
                    </a:p>
                  </a:txBody>
                  <a:tcPr marL="0" marR="0" marT="0" marB="0" anchor="ctr">
                    <a:lnL>
                      <a:noFill/>
                    </a:lnL>
                    <a:lnR>
                      <a:noFill/>
                    </a:lnR>
                    <a:lnT>
                      <a:noFill/>
                    </a:lnT>
                    <a:lnB>
                      <a:noFill/>
                    </a:lnB>
                  </a:tcPr>
                </a:tc>
              </a:tr>
              <a:tr h="397248">
                <a:tc>
                  <a:txBody>
                    <a:bodyPr/>
                    <a:lstStyle/>
                    <a:p>
                      <a:r>
                        <a:rPr lang="en-GB" dirty="0"/>
                        <a:t>First</a:t>
                      </a:r>
                    </a:p>
                  </a:txBody>
                  <a:tcPr marL="0" marR="0" marT="0" marB="0" anchor="ctr">
                    <a:lnL>
                      <a:noFill/>
                    </a:lnL>
                    <a:lnR>
                      <a:noFill/>
                    </a:lnR>
                    <a:lnT>
                      <a:noFill/>
                    </a:lnT>
                    <a:lnB>
                      <a:noFill/>
                    </a:lnB>
                  </a:tcPr>
                </a:tc>
                <a:tc>
                  <a:txBody>
                    <a:bodyPr/>
                    <a:lstStyle/>
                    <a:p>
                      <a:r>
                        <a:rPr lang="en-GB"/>
                        <a:t>To the end of P4, but earlier or later for some.</a:t>
                      </a:r>
                    </a:p>
                  </a:txBody>
                  <a:tcPr marL="0" marR="0" marT="0" marB="0" anchor="ctr">
                    <a:lnL>
                      <a:noFill/>
                    </a:lnL>
                    <a:lnR>
                      <a:noFill/>
                    </a:lnR>
                    <a:lnT>
                      <a:noFill/>
                    </a:lnT>
                    <a:lnB>
                      <a:noFill/>
                    </a:lnB>
                  </a:tcPr>
                </a:tc>
              </a:tr>
              <a:tr h="397248">
                <a:tc>
                  <a:txBody>
                    <a:bodyPr/>
                    <a:lstStyle/>
                    <a:p>
                      <a:r>
                        <a:rPr lang="en-GB" dirty="0"/>
                        <a:t>Second</a:t>
                      </a:r>
                    </a:p>
                  </a:txBody>
                  <a:tcPr marL="0" marR="0" marT="0" marB="0" anchor="ctr">
                    <a:lnL>
                      <a:noFill/>
                    </a:lnL>
                    <a:lnR>
                      <a:noFill/>
                    </a:lnR>
                    <a:lnT>
                      <a:noFill/>
                    </a:lnT>
                    <a:lnB>
                      <a:noFill/>
                    </a:lnB>
                  </a:tcPr>
                </a:tc>
                <a:tc>
                  <a:txBody>
                    <a:bodyPr/>
                    <a:lstStyle/>
                    <a:p>
                      <a:r>
                        <a:rPr lang="en-GB" dirty="0"/>
                        <a:t>To the end of P7, but earlier or later for some.</a:t>
                      </a:r>
                    </a:p>
                  </a:txBody>
                  <a:tcPr marL="0" marR="0" marT="0" marB="0" anchor="ctr">
                    <a:lnL>
                      <a:noFill/>
                    </a:lnL>
                    <a:lnR>
                      <a:noFill/>
                    </a:lnR>
                    <a:lnT>
                      <a:noFill/>
                    </a:lnT>
                    <a:lnB>
                      <a:noFill/>
                    </a:lnB>
                  </a:tcPr>
                </a:tc>
              </a:tr>
              <a:tr h="1986239">
                <a:tc>
                  <a:txBody>
                    <a:bodyPr/>
                    <a:lstStyle/>
                    <a:p>
                      <a:r>
                        <a:rPr lang="en-GB" dirty="0"/>
                        <a:t>Third and Fourth</a:t>
                      </a:r>
                    </a:p>
                  </a:txBody>
                  <a:tcPr marL="0" marR="0" marT="0" marB="0" anchor="ctr">
                    <a:lnL>
                      <a:noFill/>
                    </a:lnL>
                    <a:lnR>
                      <a:noFill/>
                    </a:lnR>
                    <a:lnT>
                      <a:noFill/>
                    </a:lnT>
                    <a:lnB>
                      <a:noFill/>
                    </a:lnB>
                  </a:tcPr>
                </a:tc>
                <a:tc>
                  <a:txBody>
                    <a:bodyPr/>
                    <a:lstStyle/>
                    <a:p>
                      <a:r>
                        <a:rPr lang="en-GB" dirty="0"/>
                        <a:t>S1 to S3, but earlier for some. The fourth level broadly equates to Scottish Credit and Qualifications Framework level 4.</a:t>
                      </a:r>
                    </a:p>
                    <a:p>
                      <a:r>
                        <a:rPr lang="en-GB" dirty="0"/>
                        <a:t>The fourth level experiences and outcomes are intended to provide possibilities for choice and young people's programmes will not include all of the fourth level outcomes.</a:t>
                      </a:r>
                    </a:p>
                  </a:txBody>
                  <a:tcPr marL="0" marR="0" marT="0" marB="0" anchor="ctr">
                    <a:lnL>
                      <a:noFill/>
                    </a:lnL>
                    <a:lnR>
                      <a:noFill/>
                    </a:lnR>
                    <a:lnT>
                      <a:noFill/>
                    </a:lnT>
                    <a:lnB>
                      <a:noFill/>
                    </a:lnB>
                  </a:tcPr>
                </a:tc>
              </a:tr>
              <a:tr h="397248">
                <a:tc>
                  <a:txBody>
                    <a:bodyPr/>
                    <a:lstStyle/>
                    <a:p>
                      <a:r>
                        <a:rPr lang="en-GB" dirty="0"/>
                        <a:t>Senior phase</a:t>
                      </a:r>
                    </a:p>
                  </a:txBody>
                  <a:tcPr marL="0" marR="0" marT="0" marB="0" anchor="ctr">
                    <a:lnL>
                      <a:noFill/>
                    </a:lnL>
                    <a:lnR>
                      <a:noFill/>
                    </a:lnR>
                    <a:lnT>
                      <a:noFill/>
                    </a:lnT>
                    <a:lnB>
                      <a:noFill/>
                    </a:lnB>
                  </a:tcPr>
                </a:tc>
                <a:tc>
                  <a:txBody>
                    <a:bodyPr/>
                    <a:lstStyle/>
                    <a:p>
                      <a:r>
                        <a:rPr lang="en-GB" dirty="0"/>
                        <a:t>S4 to S6, and college or other means of study.</a:t>
                      </a:r>
                    </a:p>
                  </a:txBody>
                  <a:tcPr marL="0" marR="0" marT="0" marB="0" anchor="ctr">
                    <a:lnL>
                      <a:noFill/>
                    </a:lnL>
                    <a:lnR>
                      <a:noFill/>
                    </a:lnR>
                    <a:lnT>
                      <a:noFill/>
                    </a:lnT>
                    <a:lnB>
                      <a:noFill/>
                    </a:lnB>
                  </a:tcPr>
                </a:tc>
              </a:tr>
            </a:tbl>
          </a:graphicData>
        </a:graphic>
      </p:graphicFrame>
    </p:spTree>
    <p:extLst>
      <p:ext uri="{BB962C8B-B14F-4D97-AF65-F5344CB8AC3E}">
        <p14:creationId xmlns:p14="http://schemas.microsoft.com/office/powerpoint/2010/main" val="21483260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3775"/>
          </a:xfrm>
        </p:spPr>
        <p:txBody>
          <a:bodyPr>
            <a:normAutofit/>
          </a:bodyPr>
          <a:lstStyle/>
          <a:p>
            <a:r>
              <a:rPr lang="en-GB" sz="4000" b="1" dirty="0" smtClean="0">
                <a:solidFill>
                  <a:schemeClr val="accent1">
                    <a:lumMod val="75000"/>
                  </a:schemeClr>
                </a:solidFill>
              </a:rPr>
              <a:t>          Evidence of progress in learning</a:t>
            </a:r>
            <a:endParaRPr lang="en-GB" sz="4000" b="1" dirty="0">
              <a:solidFill>
                <a:schemeClr val="accent1">
                  <a:lumMod val="75000"/>
                </a:schemeClr>
              </a:solidFill>
            </a:endParaRPr>
          </a:p>
        </p:txBody>
      </p:sp>
      <p:sp>
        <p:nvSpPr>
          <p:cNvPr id="3" name="Content Placeholder 2"/>
          <p:cNvSpPr>
            <a:spLocks noGrp="1"/>
          </p:cNvSpPr>
          <p:nvPr>
            <p:ph idx="1"/>
          </p:nvPr>
        </p:nvSpPr>
        <p:spPr>
          <a:xfrm>
            <a:off x="838200" y="1587500"/>
            <a:ext cx="10515600" cy="4589463"/>
          </a:xfrm>
        </p:spPr>
        <p:txBody>
          <a:bodyPr>
            <a:normAutofit fontScale="85000" lnSpcReduction="20000"/>
          </a:bodyPr>
          <a:lstStyle/>
          <a:p>
            <a:r>
              <a:rPr lang="en-GB" sz="3500" b="1" dirty="0" smtClean="0">
                <a:solidFill>
                  <a:schemeClr val="accent1">
                    <a:lumMod val="75000"/>
                  </a:schemeClr>
                </a:solidFill>
              </a:rPr>
              <a:t>SAY   WRITE   MAKE   DO </a:t>
            </a:r>
          </a:p>
          <a:p>
            <a:r>
              <a:rPr lang="en-GB" sz="3200" b="1" dirty="0" smtClean="0">
                <a:solidFill>
                  <a:schemeClr val="accent1">
                    <a:lumMod val="75000"/>
                  </a:schemeClr>
                </a:solidFill>
              </a:rPr>
              <a:t>APPLICATION of Knowledge and Skills</a:t>
            </a:r>
          </a:p>
          <a:p>
            <a:r>
              <a:rPr lang="en-GB" sz="3200" b="1" dirty="0" smtClean="0">
                <a:solidFill>
                  <a:schemeClr val="accent1">
                    <a:lumMod val="75000"/>
                  </a:schemeClr>
                </a:solidFill>
              </a:rPr>
              <a:t>Setting a Challenge</a:t>
            </a:r>
            <a:endParaRPr lang="en-GB" sz="3200" b="1" dirty="0">
              <a:solidFill>
                <a:schemeClr val="accent1">
                  <a:lumMod val="75000"/>
                </a:schemeClr>
              </a:solidFill>
            </a:endParaRPr>
          </a:p>
          <a:p>
            <a:r>
              <a:rPr lang="en-GB" sz="3200" b="1" dirty="0" smtClean="0">
                <a:solidFill>
                  <a:schemeClr val="accent1">
                    <a:lumMod val="75000"/>
                  </a:schemeClr>
                </a:solidFill>
              </a:rPr>
              <a:t>Higher Order thinking tasks</a:t>
            </a:r>
          </a:p>
          <a:p>
            <a:r>
              <a:rPr lang="en-GB" sz="3200" b="1" dirty="0" smtClean="0">
                <a:solidFill>
                  <a:schemeClr val="accent1">
                    <a:lumMod val="75000"/>
                  </a:schemeClr>
                </a:solidFill>
              </a:rPr>
              <a:t>Peer and self assessment</a:t>
            </a:r>
          </a:p>
          <a:p>
            <a:r>
              <a:rPr lang="en-GB" sz="3200" b="1" dirty="0" smtClean="0">
                <a:solidFill>
                  <a:schemeClr val="accent1">
                    <a:lumMod val="75000"/>
                  </a:schemeClr>
                </a:solidFill>
              </a:rPr>
              <a:t>A programme of Standardised Assessment for Reading, Spelling &amp; Maths.</a:t>
            </a:r>
          </a:p>
          <a:p>
            <a:r>
              <a:rPr lang="en-GB" sz="3200" b="1" dirty="0" smtClean="0">
                <a:solidFill>
                  <a:schemeClr val="accent1">
                    <a:lumMod val="75000"/>
                  </a:schemeClr>
                </a:solidFill>
              </a:rPr>
              <a:t>Whole school/ cluster focussed assessment of writing</a:t>
            </a:r>
          </a:p>
          <a:p>
            <a:r>
              <a:rPr lang="en-GB" sz="3200" b="1" dirty="0" smtClean="0">
                <a:solidFill>
                  <a:schemeClr val="accent1">
                    <a:lumMod val="75000"/>
                  </a:schemeClr>
                </a:solidFill>
              </a:rPr>
              <a:t>Moderation of standards across year groups/ levels and cluster</a:t>
            </a:r>
          </a:p>
          <a:p>
            <a:r>
              <a:rPr lang="en-GB" sz="3200" b="1" dirty="0" smtClean="0">
                <a:solidFill>
                  <a:schemeClr val="accent1">
                    <a:lumMod val="75000"/>
                  </a:schemeClr>
                </a:solidFill>
              </a:rPr>
              <a:t>Tracking progress</a:t>
            </a:r>
          </a:p>
          <a:p>
            <a:r>
              <a:rPr lang="en-GB" sz="3200" b="1" dirty="0" smtClean="0">
                <a:solidFill>
                  <a:schemeClr val="accent1">
                    <a:lumMod val="75000"/>
                  </a:schemeClr>
                </a:solidFill>
              </a:rPr>
              <a:t>Identification of needs and targeted support</a:t>
            </a:r>
          </a:p>
          <a:p>
            <a:endParaRPr lang="en-GB" sz="3200" b="1" dirty="0" smtClean="0">
              <a:solidFill>
                <a:schemeClr val="accent1">
                  <a:lumMod val="75000"/>
                </a:schemeClr>
              </a:solidFill>
            </a:endParaRPr>
          </a:p>
          <a:p>
            <a:endParaRPr lang="en-GB" sz="3200" b="1" dirty="0" smtClean="0">
              <a:solidFill>
                <a:schemeClr val="accent1">
                  <a:lumMod val="75000"/>
                </a:schemeClr>
              </a:solidFill>
            </a:endParaRPr>
          </a:p>
          <a:p>
            <a:endParaRPr lang="en-GB" dirty="0" smtClean="0"/>
          </a:p>
          <a:p>
            <a:endParaRPr lang="en-GB" dirty="0"/>
          </a:p>
        </p:txBody>
      </p:sp>
    </p:spTree>
    <p:extLst>
      <p:ext uri="{BB962C8B-B14F-4D97-AF65-F5344CB8AC3E}">
        <p14:creationId xmlns:p14="http://schemas.microsoft.com/office/powerpoint/2010/main" val="36401696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90100"/>
            <a:ext cx="205729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335183"/>
                </a:solidFill>
                <a:effectLst/>
                <a:latin typeface="Arial" panose="020B0604020202020204" pitchFamily="34" charset="0"/>
                <a:cs typeface="Arial" panose="020B0604020202020204" pitchFamily="34" charset="0"/>
              </a:rPr>
              <a:t>Wellbeing wheel</a:t>
            </a:r>
            <a:r>
              <a:rPr kumimoji="0" lang="en-US" b="1" i="0" u="none" strike="noStrike" cap="none" normalizeH="0" dirty="0" smtClean="0">
                <a:ln>
                  <a:noFill/>
                </a:ln>
                <a:solidFill>
                  <a:srgbClr val="335183"/>
                </a:solidFill>
                <a:effectLst/>
                <a:latin typeface="Arial" panose="020B0604020202020204" pitchFamily="34" charset="0"/>
                <a:cs typeface="Arial" panose="020B0604020202020204" pitchFamily="34" charset="0"/>
              </a:rPr>
              <a:t> </a:t>
            </a:r>
            <a:r>
              <a:rPr kumimoji="0" lang="en-US" sz="800" b="0" i="0" u="none" strike="noStrike" cap="none" normalizeH="0" baseline="0" dirty="0" smtClean="0">
                <a:ln>
                  <a:noFill/>
                </a:ln>
                <a:solidFill>
                  <a:srgbClr val="888888"/>
                </a:solidFill>
                <a:effectLst/>
                <a:latin typeface="Arial" panose="020B0604020202020204" pitchFamily="34" charset="0"/>
                <a:cs typeface="Arial" panose="020B0604020202020204" pitchFamily="34" charset="0"/>
              </a:rPr>
              <a:t>       </a:t>
            </a:r>
            <a:endParaRPr kumimoji="0" lang="en-US" sz="9000" b="0" i="0" u="none" strike="noStrike" cap="none" normalizeH="0" baseline="0" dirty="0" smtClean="0">
              <a:ln>
                <a:noFill/>
              </a:ln>
              <a:solidFill>
                <a:srgbClr val="888888"/>
              </a:solidFill>
              <a:effectLst/>
              <a:latin typeface="Arial" panose="020B0604020202020204" pitchFamily="34" charset="0"/>
              <a:cs typeface="Arial" panose="020B0604020202020204" pitchFamily="34" charset="0"/>
            </a:endParaRPr>
          </a:p>
        </p:txBody>
      </p:sp>
      <p:pic>
        <p:nvPicPr>
          <p:cNvPr id="1026" name="Picture 2" descr="Well-being whe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390177338"/>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1828800" y="23277"/>
            <a:ext cx="8187397" cy="6858001"/>
          </a:xfrm>
          <a:prstGeom prst="rect">
            <a:avLst/>
          </a:prstGeom>
        </p:spPr>
      </p:pic>
    </p:spTree>
    <p:extLst>
      <p:ext uri="{BB962C8B-B14F-4D97-AF65-F5344CB8AC3E}">
        <p14:creationId xmlns:p14="http://schemas.microsoft.com/office/powerpoint/2010/main" val="16529765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25755"/>
            <a:ext cx="10515600" cy="1325563"/>
          </a:xfrm>
        </p:spPr>
        <p:txBody>
          <a:bodyPr/>
          <a:lstStyle/>
          <a:p>
            <a:r>
              <a:rPr lang="en-GB" sz="2800" b="1" dirty="0" smtClean="0">
                <a:solidFill>
                  <a:schemeClr val="accent1">
                    <a:lumMod val="75000"/>
                  </a:schemeClr>
                </a:solidFill>
              </a:rPr>
              <a:t>Getting it right for every child</a:t>
            </a:r>
            <a:endParaRPr lang="en-GB" dirty="0"/>
          </a:p>
        </p:txBody>
      </p:sp>
      <p:pic>
        <p:nvPicPr>
          <p:cNvPr id="5" name="Picture 4"/>
          <p:cNvPicPr>
            <a:picLocks noChangeAspect="1"/>
          </p:cNvPicPr>
          <p:nvPr/>
        </p:nvPicPr>
        <p:blipFill>
          <a:blip r:embed="rId2"/>
          <a:stretch>
            <a:fillRect/>
          </a:stretch>
        </p:blipFill>
        <p:spPr>
          <a:xfrm>
            <a:off x="435428" y="548512"/>
            <a:ext cx="10918371" cy="6048231"/>
          </a:xfrm>
          <a:prstGeom prst="rect">
            <a:avLst/>
          </a:prstGeom>
        </p:spPr>
      </p:pic>
    </p:spTree>
    <p:extLst>
      <p:ext uri="{BB962C8B-B14F-4D97-AF65-F5344CB8AC3E}">
        <p14:creationId xmlns:p14="http://schemas.microsoft.com/office/powerpoint/2010/main" val="9686559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credheart.mgfl.net/wp-content/uploads/2010/12/WELLBEING-WHEE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08426625"/>
            <a:ext cx="6924675" cy="68199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838200" y="365125"/>
            <a:ext cx="10515600" cy="701675"/>
          </a:xfrm>
        </p:spPr>
        <p:txBody>
          <a:bodyPr>
            <a:normAutofit/>
          </a:bodyPr>
          <a:lstStyle/>
          <a:p>
            <a:r>
              <a:rPr lang="en-GB" sz="3600" b="1" dirty="0" smtClean="0">
                <a:solidFill>
                  <a:schemeClr val="tx2">
                    <a:lumMod val="75000"/>
                  </a:schemeClr>
                </a:solidFill>
              </a:rPr>
              <a:t>Improvement priorities and progress 2012-13</a:t>
            </a:r>
            <a:endParaRPr lang="en-GB" sz="3600" b="1" dirty="0">
              <a:solidFill>
                <a:schemeClr val="tx2">
                  <a:lumMod val="75000"/>
                </a:schemeClr>
              </a:solidFill>
            </a:endParaRPr>
          </a:p>
        </p:txBody>
      </p:sp>
      <p:sp>
        <p:nvSpPr>
          <p:cNvPr id="4" name="Content Placeholder 3"/>
          <p:cNvSpPr>
            <a:spLocks noGrp="1"/>
          </p:cNvSpPr>
          <p:nvPr>
            <p:ph sz="half" idx="1"/>
          </p:nvPr>
        </p:nvSpPr>
        <p:spPr>
          <a:xfrm>
            <a:off x="838200" y="1066800"/>
            <a:ext cx="5181600" cy="5270500"/>
          </a:xfrm>
        </p:spPr>
        <p:txBody>
          <a:bodyPr>
            <a:normAutofit fontScale="25000" lnSpcReduction="20000"/>
          </a:bodyPr>
          <a:lstStyle/>
          <a:p>
            <a:pPr marL="0" lvl="0" indent="0" algn="just">
              <a:spcAft>
                <a:spcPts val="600"/>
              </a:spcAft>
              <a:buNone/>
              <a:tabLst>
                <a:tab pos="457200" algn="l"/>
              </a:tabLst>
            </a:pPr>
            <a:r>
              <a:rPr lang="en-GB" sz="5600" b="1" dirty="0" smtClean="0">
                <a:solidFill>
                  <a:schemeClr val="tx2">
                    <a:lumMod val="75000"/>
                  </a:schemeClr>
                </a:solidFill>
                <a:latin typeface="Comic Sans MS" panose="030F0702030302020204" pitchFamily="66" charset="0"/>
                <a:ea typeface="SimSun"/>
                <a:cs typeface="Times New Roman"/>
              </a:rPr>
              <a:t>Priorities for improvement 2012-13</a:t>
            </a:r>
          </a:p>
          <a:p>
            <a:pPr marL="342900" lvl="0" indent="-342900" algn="just">
              <a:spcAft>
                <a:spcPts val="600"/>
              </a:spcAft>
              <a:tabLst>
                <a:tab pos="457200" algn="l"/>
              </a:tabLst>
            </a:pPr>
            <a:r>
              <a:rPr lang="en-GB" sz="4400" b="1" dirty="0" smtClean="0">
                <a:solidFill>
                  <a:schemeClr val="tx2">
                    <a:lumMod val="75000"/>
                  </a:schemeClr>
                </a:solidFill>
                <a:latin typeface="Comic Sans MS" panose="030F0702030302020204" pitchFamily="66" charset="0"/>
                <a:ea typeface="SimSun"/>
                <a:cs typeface="Times New Roman"/>
              </a:rPr>
              <a:t>Continue </a:t>
            </a:r>
            <a:r>
              <a:rPr lang="en-GB" sz="4400" b="1" dirty="0">
                <a:solidFill>
                  <a:schemeClr val="tx2">
                    <a:lumMod val="75000"/>
                  </a:schemeClr>
                </a:solidFill>
                <a:latin typeface="Comic Sans MS" panose="030F0702030302020204" pitchFamily="66" charset="0"/>
                <a:ea typeface="SimSun"/>
                <a:cs typeface="Times New Roman"/>
              </a:rPr>
              <a:t>to raise standards and  improve attainment.</a:t>
            </a:r>
          </a:p>
          <a:p>
            <a:pPr lvl="0" algn="just">
              <a:spcAft>
                <a:spcPts val="600"/>
              </a:spcAft>
              <a:tabLst>
                <a:tab pos="457200" algn="l"/>
              </a:tabLst>
            </a:pPr>
            <a:endParaRPr lang="en-GB" sz="4400" b="1" dirty="0">
              <a:solidFill>
                <a:schemeClr val="tx2">
                  <a:lumMod val="75000"/>
                </a:schemeClr>
              </a:solidFill>
              <a:latin typeface="Comic Sans MS" panose="030F0702030302020204" pitchFamily="66" charset="0"/>
              <a:ea typeface="SimSun"/>
              <a:cs typeface="Times New Roman"/>
            </a:endParaRPr>
          </a:p>
          <a:p>
            <a:pPr marL="342900" lvl="0" indent="-342900" algn="just">
              <a:spcAft>
                <a:spcPts val="600"/>
              </a:spcAft>
              <a:tabLst>
                <a:tab pos="457200" algn="l"/>
              </a:tabLst>
            </a:pPr>
            <a:r>
              <a:rPr lang="en-GB" sz="4400" b="1" dirty="0">
                <a:solidFill>
                  <a:schemeClr val="tx2">
                    <a:lumMod val="75000"/>
                  </a:schemeClr>
                </a:solidFill>
                <a:latin typeface="Comic Sans MS" panose="030F0702030302020204" pitchFamily="66" charset="0"/>
                <a:ea typeface="SimSun"/>
                <a:cs typeface="Times New Roman"/>
              </a:rPr>
              <a:t>Science – implementation of  and reporting on progress in Curriculum for Excellence  outcomes and experiences.</a:t>
            </a:r>
          </a:p>
          <a:p>
            <a:pPr lvl="0" algn="just">
              <a:spcAft>
                <a:spcPts val="600"/>
              </a:spcAft>
              <a:tabLst>
                <a:tab pos="457200" algn="l"/>
              </a:tabLst>
            </a:pPr>
            <a:endParaRPr lang="en-GB" sz="4400" b="1" dirty="0">
              <a:solidFill>
                <a:schemeClr val="tx2">
                  <a:lumMod val="75000"/>
                </a:schemeClr>
              </a:solidFill>
              <a:latin typeface="Comic Sans MS" panose="030F0702030302020204" pitchFamily="66" charset="0"/>
              <a:ea typeface="SimSun"/>
              <a:cs typeface="Times New Roman"/>
            </a:endParaRPr>
          </a:p>
          <a:p>
            <a:pPr marL="342900" indent="-342900" algn="just">
              <a:spcAft>
                <a:spcPts val="600"/>
              </a:spcAft>
              <a:tabLst>
                <a:tab pos="457200" algn="l"/>
              </a:tabLst>
            </a:pPr>
            <a:r>
              <a:rPr lang="en-GB" sz="4400" b="1" dirty="0">
                <a:solidFill>
                  <a:schemeClr val="tx2">
                    <a:lumMod val="75000"/>
                  </a:schemeClr>
                </a:solidFill>
                <a:latin typeface="Comic Sans MS" panose="030F0702030302020204" pitchFamily="66" charset="0"/>
                <a:ea typeface="SimSun"/>
                <a:cs typeface="Times New Roman"/>
              </a:rPr>
              <a:t>Promotion of Outdoor Learning- planning outdoor learning  experiences in Science across our whole school.</a:t>
            </a:r>
          </a:p>
          <a:p>
            <a:pPr algn="just">
              <a:spcAft>
                <a:spcPts val="600"/>
              </a:spcAft>
              <a:tabLst>
                <a:tab pos="457200" algn="l"/>
              </a:tabLst>
            </a:pPr>
            <a:endParaRPr lang="en-GB" sz="4400" b="1" dirty="0">
              <a:solidFill>
                <a:schemeClr val="tx2">
                  <a:lumMod val="75000"/>
                </a:schemeClr>
              </a:solidFill>
              <a:latin typeface="Comic Sans MS" panose="030F0702030302020204" pitchFamily="66" charset="0"/>
              <a:ea typeface="SimSun"/>
              <a:cs typeface="Times New Roman"/>
            </a:endParaRPr>
          </a:p>
          <a:p>
            <a:pPr marL="342900" indent="-342900" algn="just">
              <a:spcAft>
                <a:spcPts val="600"/>
              </a:spcAft>
              <a:tabLst>
                <a:tab pos="457200" algn="l"/>
              </a:tabLst>
            </a:pPr>
            <a:r>
              <a:rPr lang="en-GB" sz="4400" b="1" dirty="0">
                <a:solidFill>
                  <a:schemeClr val="tx2">
                    <a:lumMod val="75000"/>
                  </a:schemeClr>
                </a:solidFill>
                <a:latin typeface="Comic Sans MS" panose="030F0702030302020204" pitchFamily="66" charset="0"/>
                <a:ea typeface="SimSun"/>
                <a:cs typeface="Times New Roman"/>
              </a:rPr>
              <a:t>Modern Languages-implementation of  and reporting on progress in Curriculum for Excellence  outcomes and experiences.</a:t>
            </a:r>
          </a:p>
          <a:p>
            <a:pPr algn="just">
              <a:spcAft>
                <a:spcPts val="600"/>
              </a:spcAft>
              <a:tabLst>
                <a:tab pos="457200" algn="l"/>
              </a:tabLst>
            </a:pPr>
            <a:endParaRPr lang="en-GB" sz="4400" b="1" dirty="0">
              <a:solidFill>
                <a:schemeClr val="tx2">
                  <a:lumMod val="75000"/>
                </a:schemeClr>
              </a:solidFill>
              <a:latin typeface="Comic Sans MS" panose="030F0702030302020204" pitchFamily="66" charset="0"/>
              <a:ea typeface="SimSun"/>
              <a:cs typeface="Times New Roman"/>
            </a:endParaRPr>
          </a:p>
          <a:p>
            <a:pPr marL="342900" lvl="0" indent="-342900" algn="just">
              <a:spcAft>
                <a:spcPts val="600"/>
              </a:spcAft>
              <a:tabLst>
                <a:tab pos="457200" algn="l"/>
              </a:tabLst>
            </a:pPr>
            <a:r>
              <a:rPr lang="en-GB" sz="4400" b="1" dirty="0">
                <a:solidFill>
                  <a:schemeClr val="tx2">
                    <a:lumMod val="75000"/>
                  </a:schemeClr>
                </a:solidFill>
                <a:latin typeface="Comic Sans MS" panose="030F0702030302020204" pitchFamily="66" charset="0"/>
                <a:ea typeface="SimSun"/>
                <a:cs typeface="Times New Roman"/>
              </a:rPr>
              <a:t>Promoting Positive  Mental Health &amp;  Emotional Wellbeing.</a:t>
            </a:r>
          </a:p>
          <a:p>
            <a:pPr marL="342900" lvl="0" indent="-342900" algn="just">
              <a:spcAft>
                <a:spcPts val="600"/>
              </a:spcAft>
              <a:tabLst>
                <a:tab pos="457200" algn="l"/>
              </a:tabLst>
            </a:pPr>
            <a:endParaRPr lang="en-GB" sz="4400" b="1" dirty="0">
              <a:solidFill>
                <a:schemeClr val="tx2">
                  <a:lumMod val="75000"/>
                </a:schemeClr>
              </a:solidFill>
              <a:latin typeface="Comic Sans MS" panose="030F0702030302020204" pitchFamily="66" charset="0"/>
              <a:ea typeface="SimSun"/>
              <a:cs typeface="Times New Roman"/>
            </a:endParaRPr>
          </a:p>
          <a:p>
            <a:pPr marL="342900" lvl="0" indent="-342900" algn="just">
              <a:spcAft>
                <a:spcPts val="600"/>
              </a:spcAft>
              <a:tabLst>
                <a:tab pos="457200" algn="l"/>
              </a:tabLst>
            </a:pPr>
            <a:r>
              <a:rPr lang="en-GB" sz="4400" b="1" dirty="0">
                <a:solidFill>
                  <a:schemeClr val="tx2">
                    <a:lumMod val="75000"/>
                  </a:schemeClr>
                </a:solidFill>
                <a:latin typeface="Comic Sans MS" panose="030F0702030302020204" pitchFamily="66" charset="0"/>
                <a:ea typeface="SimSun"/>
                <a:cs typeface="Times New Roman"/>
              </a:rPr>
              <a:t>ICT Refresh- to replace our existing hardware and to install wireless connection.</a:t>
            </a:r>
          </a:p>
          <a:p>
            <a:pPr marL="342900" lvl="0" indent="-342900" algn="just">
              <a:spcAft>
                <a:spcPts val="600"/>
              </a:spcAft>
              <a:tabLst>
                <a:tab pos="457200" algn="l"/>
              </a:tabLst>
            </a:pPr>
            <a:endParaRPr lang="en-GB" sz="4400" b="1" dirty="0">
              <a:solidFill>
                <a:schemeClr val="tx2">
                  <a:lumMod val="75000"/>
                </a:schemeClr>
              </a:solidFill>
              <a:latin typeface="Comic Sans MS" panose="030F0702030302020204" pitchFamily="66" charset="0"/>
              <a:ea typeface="SimSun"/>
              <a:cs typeface="Times New Roman"/>
            </a:endParaRPr>
          </a:p>
          <a:p>
            <a:pPr marL="342900" lvl="0" indent="-342900" algn="just">
              <a:spcAft>
                <a:spcPts val="600"/>
              </a:spcAft>
              <a:tabLst>
                <a:tab pos="457200" algn="l"/>
              </a:tabLst>
            </a:pPr>
            <a:r>
              <a:rPr lang="en-GB" sz="4400" b="1" dirty="0">
                <a:solidFill>
                  <a:schemeClr val="tx2">
                    <a:lumMod val="75000"/>
                  </a:schemeClr>
                </a:solidFill>
                <a:latin typeface="Comic Sans MS" panose="030F0702030302020204" pitchFamily="66" charset="0"/>
                <a:ea typeface="SimSun"/>
                <a:cs typeface="Times New Roman"/>
              </a:rPr>
              <a:t>ECO – To attain an ECO SCHOOLS Green Flag.</a:t>
            </a:r>
          </a:p>
          <a:p>
            <a:endParaRPr lang="en-GB" dirty="0"/>
          </a:p>
        </p:txBody>
      </p:sp>
      <p:sp>
        <p:nvSpPr>
          <p:cNvPr id="5" name="Content Placeholder 4"/>
          <p:cNvSpPr>
            <a:spLocks noGrp="1"/>
          </p:cNvSpPr>
          <p:nvPr>
            <p:ph sz="half" idx="2"/>
          </p:nvPr>
        </p:nvSpPr>
        <p:spPr>
          <a:xfrm>
            <a:off x="6096000" y="1066800"/>
            <a:ext cx="5181600" cy="5384800"/>
          </a:xfrm>
        </p:spPr>
        <p:txBody>
          <a:bodyPr>
            <a:normAutofit fontScale="25000" lnSpcReduction="20000"/>
          </a:bodyPr>
          <a:lstStyle/>
          <a:p>
            <a:pPr marL="0" lvl="0" indent="0" algn="just">
              <a:spcAft>
                <a:spcPts val="600"/>
              </a:spcAft>
              <a:buNone/>
              <a:tabLst>
                <a:tab pos="457200" algn="l"/>
              </a:tabLst>
            </a:pPr>
            <a:r>
              <a:rPr lang="en-GB" sz="5600" b="1" dirty="0">
                <a:solidFill>
                  <a:schemeClr val="tx2">
                    <a:lumMod val="75000"/>
                  </a:schemeClr>
                </a:solidFill>
                <a:latin typeface="Comic Sans MS" panose="030F0702030302020204" pitchFamily="66" charset="0"/>
                <a:ea typeface="SimSun"/>
                <a:cs typeface="Times New Roman"/>
              </a:rPr>
              <a:t>What progress have we made?</a:t>
            </a:r>
          </a:p>
          <a:p>
            <a:pPr marL="171450" lvl="0" indent="-171450" algn="just">
              <a:spcAft>
                <a:spcPts val="600"/>
              </a:spcAft>
              <a:tabLst>
                <a:tab pos="457200" algn="l"/>
              </a:tabLst>
            </a:pPr>
            <a:r>
              <a:rPr lang="en-GB" sz="4800" b="1" dirty="0">
                <a:solidFill>
                  <a:schemeClr val="tx2">
                    <a:lumMod val="75000"/>
                  </a:schemeClr>
                </a:solidFill>
                <a:latin typeface="Comic Sans MS" panose="030F0702030302020204" pitchFamily="66" charset="0"/>
                <a:ea typeface="SimSun"/>
                <a:cs typeface="Times New Roman"/>
              </a:rPr>
              <a:t>Standards of attainment in reading, writing and maths are very  good. Almost all children  have made significant improvement in their learning. There has been a further improvement in attainment by almost all children from last year.</a:t>
            </a:r>
          </a:p>
          <a:p>
            <a:pPr marL="171450" lvl="0" indent="-171450" algn="just">
              <a:spcAft>
                <a:spcPts val="600"/>
              </a:spcAft>
              <a:tabLst>
                <a:tab pos="457200" algn="l"/>
              </a:tabLst>
            </a:pPr>
            <a:r>
              <a:rPr lang="en-GB" sz="4800" b="1" dirty="0">
                <a:solidFill>
                  <a:schemeClr val="tx2">
                    <a:lumMod val="75000"/>
                  </a:schemeClr>
                </a:solidFill>
                <a:latin typeface="Comic Sans MS" panose="030F0702030302020204" pitchFamily="66" charset="0"/>
                <a:ea typeface="SimSun"/>
                <a:cs typeface="Times New Roman"/>
              </a:rPr>
              <a:t>Science-A revised programme for Science is in place from nursery to P7. We enjoyed a very successful whole school Science focus week when children learned about famous scientists and the impact of Science on society. We have created a Science Gallery. Children report enjoying science much more</a:t>
            </a:r>
            <a:r>
              <a:rPr lang="en-GB" sz="4800" b="1" dirty="0" smtClean="0">
                <a:solidFill>
                  <a:schemeClr val="tx2">
                    <a:lumMod val="75000"/>
                  </a:schemeClr>
                </a:solidFill>
                <a:latin typeface="Comic Sans MS" panose="030F0702030302020204" pitchFamily="66" charset="0"/>
                <a:ea typeface="SimSun"/>
                <a:cs typeface="Times New Roman"/>
              </a:rPr>
              <a:t>! Attainment in Science is very good.</a:t>
            </a:r>
            <a:endParaRPr lang="en-GB" sz="4800" b="1" dirty="0">
              <a:solidFill>
                <a:schemeClr val="tx2">
                  <a:lumMod val="75000"/>
                </a:schemeClr>
              </a:solidFill>
              <a:latin typeface="Comic Sans MS" panose="030F0702030302020204" pitchFamily="66" charset="0"/>
              <a:ea typeface="SimSun"/>
              <a:cs typeface="Times New Roman"/>
            </a:endParaRPr>
          </a:p>
          <a:p>
            <a:pPr marL="171450" lvl="0" indent="-171450" algn="just">
              <a:spcAft>
                <a:spcPts val="600"/>
              </a:spcAft>
              <a:tabLst>
                <a:tab pos="457200" algn="l"/>
              </a:tabLst>
            </a:pPr>
            <a:r>
              <a:rPr lang="en-GB" sz="4800" b="1" dirty="0">
                <a:solidFill>
                  <a:schemeClr val="tx2">
                    <a:lumMod val="75000"/>
                  </a:schemeClr>
                </a:solidFill>
                <a:latin typeface="Comic Sans MS" panose="030F0702030302020204" pitchFamily="66" charset="0"/>
                <a:ea typeface="SimSun"/>
                <a:cs typeface="Times New Roman"/>
              </a:rPr>
              <a:t>Outdoor Learning- All teachers planned outdoor learning experiences in Science for the summer term. These took the form of a challenge, allowing children to apply their previous learning to a real life context. </a:t>
            </a:r>
          </a:p>
          <a:p>
            <a:pPr marL="171450" lvl="0" indent="-171450" algn="just">
              <a:spcAft>
                <a:spcPts val="600"/>
              </a:spcAft>
              <a:tabLst>
                <a:tab pos="457200" algn="l"/>
              </a:tabLst>
            </a:pPr>
            <a:r>
              <a:rPr lang="en-GB" sz="4800" b="1" dirty="0">
                <a:solidFill>
                  <a:schemeClr val="tx2">
                    <a:lumMod val="75000"/>
                  </a:schemeClr>
                </a:solidFill>
                <a:latin typeface="Comic Sans MS" panose="030F0702030302020204" pitchFamily="66" charset="0"/>
                <a:ea typeface="SimSun"/>
                <a:cs typeface="Times New Roman"/>
              </a:rPr>
              <a:t>Modern Languages- A programme of study has been agreed for P6 and P7 classes. Teachers across the </a:t>
            </a:r>
            <a:r>
              <a:rPr lang="en-GB" sz="4800" b="1" dirty="0" err="1">
                <a:solidFill>
                  <a:schemeClr val="tx2">
                    <a:lumMod val="75000"/>
                  </a:schemeClr>
                </a:solidFill>
                <a:latin typeface="Comic Sans MS" panose="030F0702030302020204" pitchFamily="66" charset="0"/>
                <a:ea typeface="SimSun"/>
                <a:cs typeface="Times New Roman"/>
              </a:rPr>
              <a:t>Boroughmuir</a:t>
            </a:r>
            <a:r>
              <a:rPr lang="en-GB" sz="4800" b="1" dirty="0">
                <a:solidFill>
                  <a:schemeClr val="tx2">
                    <a:lumMod val="75000"/>
                  </a:schemeClr>
                </a:solidFill>
                <a:latin typeface="Comic Sans MS" panose="030F0702030302020204" pitchFamily="66" charset="0"/>
                <a:ea typeface="SimSun"/>
                <a:cs typeface="Times New Roman"/>
              </a:rPr>
              <a:t> cluster have met to moderate standards.</a:t>
            </a:r>
          </a:p>
          <a:p>
            <a:pPr marL="171450" lvl="0" indent="-171450" algn="just">
              <a:spcAft>
                <a:spcPts val="600"/>
              </a:spcAft>
              <a:tabLst>
                <a:tab pos="457200" algn="l"/>
              </a:tabLst>
            </a:pPr>
            <a:r>
              <a:rPr lang="en-GB" sz="4800" b="1" dirty="0">
                <a:solidFill>
                  <a:schemeClr val="tx2">
                    <a:lumMod val="75000"/>
                  </a:schemeClr>
                </a:solidFill>
                <a:latin typeface="Comic Sans MS" panose="030F0702030302020204" pitchFamily="66" charset="0"/>
                <a:ea typeface="SimSun"/>
                <a:cs typeface="Times New Roman"/>
              </a:rPr>
              <a:t>Promoting Mental Health &amp; Emotional Wellbeing- Teaching and support staff participated in 8 hours ‘Creating Confident Children” training. A three year implementation programme was agreed following this. Parent workshops were held for P2 and nursery parents.</a:t>
            </a:r>
          </a:p>
          <a:p>
            <a:pPr marL="171450" lvl="0" indent="-171450" algn="just">
              <a:spcAft>
                <a:spcPts val="600"/>
              </a:spcAft>
              <a:tabLst>
                <a:tab pos="457200" algn="l"/>
              </a:tabLst>
            </a:pPr>
            <a:r>
              <a:rPr lang="en-GB" sz="4800" b="1" dirty="0">
                <a:solidFill>
                  <a:schemeClr val="tx2">
                    <a:lumMod val="75000"/>
                  </a:schemeClr>
                </a:solidFill>
                <a:latin typeface="Comic Sans MS" panose="030F0702030302020204" pitchFamily="66" charset="0"/>
                <a:ea typeface="SimSun"/>
                <a:cs typeface="Times New Roman"/>
              </a:rPr>
              <a:t>ICT Refresh- We were ‘refreshed’ during the last week of term!</a:t>
            </a:r>
          </a:p>
          <a:p>
            <a:pPr marL="171450" lvl="0" indent="-171450" algn="just">
              <a:spcAft>
                <a:spcPts val="600"/>
              </a:spcAft>
              <a:tabLst>
                <a:tab pos="457200" algn="l"/>
              </a:tabLst>
            </a:pPr>
            <a:r>
              <a:rPr lang="en-GB" sz="4800" b="1" dirty="0">
                <a:solidFill>
                  <a:schemeClr val="tx2">
                    <a:lumMod val="75000"/>
                  </a:schemeClr>
                </a:solidFill>
                <a:latin typeface="Comic Sans MS" panose="030F0702030302020204" pitchFamily="66" charset="0"/>
                <a:ea typeface="SimSun"/>
                <a:cs typeface="Times New Roman"/>
              </a:rPr>
              <a:t>ECO Green Flag- The P6 year group have created a fantastic recycled plastic bottle greenhouse. We still have some work to do before we can apply for our green flag, but we’re getting close!</a:t>
            </a:r>
          </a:p>
        </p:txBody>
      </p:sp>
    </p:spTree>
    <p:extLst>
      <p:ext uri="{BB962C8B-B14F-4D97-AF65-F5344CB8AC3E}">
        <p14:creationId xmlns:p14="http://schemas.microsoft.com/office/powerpoint/2010/main" val="883012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2881" y="-412359"/>
            <a:ext cx="12623996" cy="1903534"/>
          </a:xfrm>
        </p:spPr>
        <p:txBody>
          <a:bodyPr>
            <a:normAutofit fontScale="90000"/>
          </a:bodyPr>
          <a:lstStyle/>
          <a:p>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200" dirty="0"/>
              <a:t/>
            </a:r>
            <a:br>
              <a:rPr lang="en-GB" sz="1200" dirty="0"/>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300" b="1" dirty="0" smtClean="0">
                <a:solidFill>
                  <a:schemeClr val="tx2">
                    <a:lumMod val="75000"/>
                  </a:schemeClr>
                </a:solidFill>
              </a:rPr>
              <a:t/>
            </a:r>
            <a:br>
              <a:rPr lang="en-GB" sz="1300" b="1" dirty="0" smtClean="0">
                <a:solidFill>
                  <a:schemeClr val="tx2">
                    <a:lumMod val="75000"/>
                  </a:schemeClr>
                </a:solidFill>
              </a:rPr>
            </a:br>
            <a:r>
              <a:rPr lang="en-GB" sz="1300" b="1" dirty="0">
                <a:solidFill>
                  <a:schemeClr val="tx2">
                    <a:lumMod val="75000"/>
                  </a:schemeClr>
                </a:solidFill>
              </a:rPr>
              <a:t/>
            </a:r>
            <a:br>
              <a:rPr lang="en-GB" sz="1300" b="1" dirty="0">
                <a:solidFill>
                  <a:schemeClr val="tx2">
                    <a:lumMod val="75000"/>
                  </a:schemeClr>
                </a:solidFill>
              </a:rPr>
            </a:br>
            <a:r>
              <a:rPr lang="en-GB" sz="1600" b="1" dirty="0">
                <a:solidFill>
                  <a:schemeClr val="tx2">
                    <a:lumMod val="75000"/>
                  </a:schemeClr>
                </a:solidFill>
              </a:rPr>
              <a:t> </a:t>
            </a:r>
            <a:r>
              <a:rPr lang="en-GB" sz="1600" b="1" dirty="0" smtClean="0">
                <a:solidFill>
                  <a:schemeClr val="tx2">
                    <a:lumMod val="75000"/>
                  </a:schemeClr>
                </a:solidFill>
              </a:rPr>
              <a:t/>
            </a:r>
            <a:br>
              <a:rPr lang="en-GB" sz="1600" b="1" dirty="0" smtClean="0">
                <a:solidFill>
                  <a:schemeClr val="tx2">
                    <a:lumMod val="75000"/>
                  </a:schemeClr>
                </a:solidFill>
              </a:rPr>
            </a:br>
            <a:r>
              <a:rPr lang="en-GB" sz="1600" b="1" dirty="0">
                <a:solidFill>
                  <a:schemeClr val="tx2">
                    <a:lumMod val="75000"/>
                  </a:schemeClr>
                </a:solidFill>
              </a:rPr>
              <a:t/>
            </a:r>
            <a:br>
              <a:rPr lang="en-GB" sz="1600" b="1" dirty="0">
                <a:solidFill>
                  <a:schemeClr val="tx2">
                    <a:lumMod val="75000"/>
                  </a:schemeClr>
                </a:solidFill>
              </a:rPr>
            </a:br>
            <a:r>
              <a:rPr lang="en-GB" sz="1600" b="1" dirty="0" smtClean="0">
                <a:solidFill>
                  <a:schemeClr val="tx2">
                    <a:lumMod val="75000"/>
                  </a:schemeClr>
                </a:solidFill>
              </a:rPr>
              <a:t/>
            </a:r>
            <a:br>
              <a:rPr lang="en-GB" sz="1600" b="1" dirty="0" smtClean="0">
                <a:solidFill>
                  <a:schemeClr val="tx2">
                    <a:lumMod val="75000"/>
                  </a:schemeClr>
                </a:solidFill>
              </a:rPr>
            </a:br>
            <a:r>
              <a:rPr lang="en-GB" sz="1600" b="1" dirty="0">
                <a:solidFill>
                  <a:schemeClr val="tx2">
                    <a:lumMod val="75000"/>
                  </a:schemeClr>
                </a:solidFill>
              </a:rPr>
              <a:t/>
            </a:r>
            <a:br>
              <a:rPr lang="en-GB" sz="1600" b="1" dirty="0">
                <a:solidFill>
                  <a:schemeClr val="tx2">
                    <a:lumMod val="75000"/>
                  </a:schemeClr>
                </a:solidFill>
              </a:rPr>
            </a:br>
            <a:r>
              <a:rPr lang="en-GB" sz="1600" b="1" dirty="0" smtClean="0">
                <a:solidFill>
                  <a:schemeClr val="tx2">
                    <a:lumMod val="75000"/>
                  </a:schemeClr>
                </a:solidFill>
              </a:rPr>
              <a:t/>
            </a:r>
            <a:br>
              <a:rPr lang="en-GB" sz="1600" b="1" dirty="0" smtClean="0">
                <a:solidFill>
                  <a:schemeClr val="tx2">
                    <a:lumMod val="75000"/>
                  </a:schemeClr>
                </a:solidFill>
              </a:rPr>
            </a:br>
            <a:r>
              <a:rPr lang="en-GB" sz="1600" b="1" dirty="0">
                <a:solidFill>
                  <a:schemeClr val="tx2">
                    <a:lumMod val="75000"/>
                  </a:schemeClr>
                </a:solidFill>
              </a:rPr>
              <a:t/>
            </a:r>
            <a:br>
              <a:rPr lang="en-GB" sz="1600" b="1" dirty="0">
                <a:solidFill>
                  <a:schemeClr val="tx2">
                    <a:lumMod val="75000"/>
                  </a:schemeClr>
                </a:solidFill>
              </a:rPr>
            </a:br>
            <a:r>
              <a:rPr lang="en-GB" sz="1600" b="1" dirty="0" smtClean="0">
                <a:solidFill>
                  <a:schemeClr val="tx2">
                    <a:lumMod val="75000"/>
                  </a:schemeClr>
                </a:solidFill>
              </a:rPr>
              <a:t/>
            </a:r>
            <a:br>
              <a:rPr lang="en-GB" sz="1600" b="1" dirty="0" smtClean="0">
                <a:solidFill>
                  <a:schemeClr val="tx2">
                    <a:lumMod val="75000"/>
                  </a:schemeClr>
                </a:solidFill>
              </a:rPr>
            </a:br>
            <a:r>
              <a:rPr lang="en-GB" sz="1600" b="1" dirty="0">
                <a:solidFill>
                  <a:schemeClr val="tx2">
                    <a:lumMod val="75000"/>
                  </a:schemeClr>
                </a:solidFill>
              </a:rPr>
              <a:t/>
            </a:r>
            <a:br>
              <a:rPr lang="en-GB" sz="1600" b="1" dirty="0">
                <a:solidFill>
                  <a:schemeClr val="tx2">
                    <a:lumMod val="75000"/>
                  </a:schemeClr>
                </a:solidFill>
              </a:rPr>
            </a:br>
            <a:r>
              <a:rPr lang="en-GB" sz="2000" b="1" dirty="0" smtClean="0">
                <a:solidFill>
                  <a:schemeClr val="tx2">
                    <a:lumMod val="75000"/>
                  </a:schemeClr>
                </a:solidFill>
              </a:rPr>
              <a:t/>
            </a:r>
            <a:br>
              <a:rPr lang="en-GB" sz="2000" b="1" dirty="0" smtClean="0">
                <a:solidFill>
                  <a:schemeClr val="tx2">
                    <a:lumMod val="75000"/>
                  </a:schemeClr>
                </a:solidFill>
              </a:rPr>
            </a:br>
            <a:r>
              <a:rPr lang="en-GB" sz="3100" b="1" dirty="0" smtClean="0">
                <a:solidFill>
                  <a:schemeClr val="accent1">
                    <a:lumMod val="75000"/>
                  </a:schemeClr>
                </a:solidFill>
              </a:rPr>
              <a:t>Priorities  for Improvement 2013-14</a:t>
            </a:r>
            <a:r>
              <a:rPr lang="en-GB" sz="1300" b="1" dirty="0">
                <a:solidFill>
                  <a:schemeClr val="accent1">
                    <a:lumMod val="75000"/>
                  </a:schemeClr>
                </a:solidFill>
              </a:rPr>
              <a:t/>
            </a:r>
            <a:br>
              <a:rPr lang="en-GB" sz="1300" b="1" dirty="0">
                <a:solidFill>
                  <a:schemeClr val="accent1">
                    <a:lumMod val="75000"/>
                  </a:schemeClr>
                </a:solidFill>
              </a:rPr>
            </a:br>
            <a:r>
              <a:rPr lang="en-GB" sz="1300" b="1" dirty="0" smtClean="0">
                <a:solidFill>
                  <a:schemeClr val="accent1">
                    <a:lumMod val="75000"/>
                  </a:schemeClr>
                </a:solidFill>
              </a:rPr>
              <a:t/>
            </a:r>
            <a:br>
              <a:rPr lang="en-GB" sz="1300" b="1" dirty="0" smtClean="0">
                <a:solidFill>
                  <a:schemeClr val="accent1">
                    <a:lumMod val="75000"/>
                  </a:schemeClr>
                </a:solidFill>
              </a:rPr>
            </a:br>
            <a:r>
              <a:rPr lang="en-GB" sz="1300" b="1" dirty="0" smtClean="0">
                <a:solidFill>
                  <a:schemeClr val="accent1">
                    <a:lumMod val="75000"/>
                  </a:schemeClr>
                </a:solidFill>
              </a:rPr>
              <a:t/>
            </a:r>
            <a:br>
              <a:rPr lang="en-GB" sz="1300" b="1" dirty="0" smtClean="0">
                <a:solidFill>
                  <a:schemeClr val="accent1">
                    <a:lumMod val="75000"/>
                  </a:schemeClr>
                </a:solidFill>
              </a:rPr>
            </a:br>
            <a:r>
              <a:rPr lang="en-GB" sz="1300" b="1" dirty="0">
                <a:solidFill>
                  <a:schemeClr val="accent1">
                    <a:lumMod val="75000"/>
                  </a:schemeClr>
                </a:solidFill>
              </a:rPr>
              <a:t/>
            </a:r>
            <a:br>
              <a:rPr lang="en-GB" sz="1300" b="1" dirty="0">
                <a:solidFill>
                  <a:schemeClr val="accent1">
                    <a:lumMod val="75000"/>
                  </a:schemeClr>
                </a:solidFill>
              </a:rPr>
            </a:br>
            <a:r>
              <a:rPr lang="en-GB" sz="2200" b="1" dirty="0" smtClean="0">
                <a:solidFill>
                  <a:schemeClr val="accent1">
                    <a:lumMod val="75000"/>
                  </a:schemeClr>
                </a:solidFill>
              </a:rPr>
              <a:t>Expressive </a:t>
            </a:r>
            <a:r>
              <a:rPr lang="en-GB" sz="2200" b="1" dirty="0">
                <a:solidFill>
                  <a:schemeClr val="accent1">
                    <a:lumMod val="75000"/>
                  </a:schemeClr>
                </a:solidFill>
              </a:rPr>
              <a:t>Arts- Music, Art, Dance &amp; Drama.</a:t>
            </a:r>
            <a:r>
              <a:rPr lang="en-GB" sz="2200" dirty="0">
                <a:solidFill>
                  <a:schemeClr val="accent1">
                    <a:lumMod val="75000"/>
                  </a:schemeClr>
                </a:solidFill>
              </a:rPr>
              <a:t/>
            </a:r>
            <a:br>
              <a:rPr lang="en-GB" sz="2200" dirty="0">
                <a:solidFill>
                  <a:schemeClr val="accent1">
                    <a:lumMod val="75000"/>
                  </a:schemeClr>
                </a:solidFill>
              </a:rPr>
            </a:br>
            <a:r>
              <a:rPr lang="en-GB" sz="2200" dirty="0">
                <a:solidFill>
                  <a:schemeClr val="accent1">
                    <a:lumMod val="75000"/>
                  </a:schemeClr>
                </a:solidFill>
              </a:rPr>
              <a:t>Implement Curriculum for Excellence  experiences and outcomes and report on progress</a:t>
            </a:r>
            <a:r>
              <a:rPr lang="en-GB" sz="2200" dirty="0" smtClean="0">
                <a:solidFill>
                  <a:schemeClr val="accent1">
                    <a:lumMod val="75000"/>
                  </a:schemeClr>
                </a:solidFill>
              </a:rPr>
              <a:t>.</a:t>
            </a:r>
            <a:br>
              <a:rPr lang="en-GB" sz="2200" dirty="0" smtClean="0">
                <a:solidFill>
                  <a:schemeClr val="accent1">
                    <a:lumMod val="75000"/>
                  </a:schemeClr>
                </a:solidFill>
              </a:rPr>
            </a:br>
            <a:r>
              <a:rPr lang="en-GB" sz="2200" dirty="0">
                <a:solidFill>
                  <a:schemeClr val="accent1">
                    <a:lumMod val="75000"/>
                  </a:schemeClr>
                </a:solidFill>
              </a:rPr>
              <a:t/>
            </a:r>
            <a:br>
              <a:rPr lang="en-GB" sz="2200" dirty="0">
                <a:solidFill>
                  <a:schemeClr val="accent1">
                    <a:lumMod val="75000"/>
                  </a:schemeClr>
                </a:solidFill>
              </a:rPr>
            </a:br>
            <a:r>
              <a:rPr lang="en-GB" sz="2200" b="1" dirty="0" smtClean="0">
                <a:solidFill>
                  <a:schemeClr val="accent1">
                    <a:lumMod val="75000"/>
                  </a:schemeClr>
                </a:solidFill>
              </a:rPr>
              <a:t>MADD </a:t>
            </a:r>
            <a:r>
              <a:rPr lang="en-GB" sz="2200" b="1" dirty="0">
                <a:solidFill>
                  <a:schemeClr val="accent1">
                    <a:lumMod val="75000"/>
                  </a:schemeClr>
                </a:solidFill>
              </a:rPr>
              <a:t>WEEK. </a:t>
            </a:r>
            <a:r>
              <a:rPr lang="en-GB" sz="2200" dirty="0">
                <a:solidFill>
                  <a:schemeClr val="accent1">
                    <a:lumMod val="75000"/>
                  </a:schemeClr>
                </a:solidFill>
              </a:rPr>
              <a:t/>
            </a:r>
            <a:br>
              <a:rPr lang="en-GB" sz="2200" dirty="0">
                <a:solidFill>
                  <a:schemeClr val="accent1">
                    <a:lumMod val="75000"/>
                  </a:schemeClr>
                </a:solidFill>
              </a:rPr>
            </a:br>
            <a:r>
              <a:rPr lang="en-GB" sz="2200" dirty="0">
                <a:solidFill>
                  <a:schemeClr val="accent1">
                    <a:lumMod val="75000"/>
                  </a:schemeClr>
                </a:solidFill>
              </a:rPr>
              <a:t>Plan a whole school </a:t>
            </a:r>
            <a:r>
              <a:rPr lang="en-GB" sz="2200" b="1" dirty="0">
                <a:solidFill>
                  <a:schemeClr val="accent1">
                    <a:lumMod val="75000"/>
                  </a:schemeClr>
                </a:solidFill>
              </a:rPr>
              <a:t>M</a:t>
            </a:r>
            <a:r>
              <a:rPr lang="en-GB" sz="2200" dirty="0">
                <a:solidFill>
                  <a:schemeClr val="accent1">
                    <a:lumMod val="75000"/>
                  </a:schemeClr>
                </a:solidFill>
              </a:rPr>
              <a:t>usic, </a:t>
            </a:r>
            <a:r>
              <a:rPr lang="en-GB" sz="2200" b="1" dirty="0">
                <a:solidFill>
                  <a:schemeClr val="accent1">
                    <a:lumMod val="75000"/>
                  </a:schemeClr>
                </a:solidFill>
              </a:rPr>
              <a:t>A</a:t>
            </a:r>
            <a:r>
              <a:rPr lang="en-GB" sz="2200" dirty="0">
                <a:solidFill>
                  <a:schemeClr val="accent1">
                    <a:lumMod val="75000"/>
                  </a:schemeClr>
                </a:solidFill>
              </a:rPr>
              <a:t>rt, </a:t>
            </a:r>
            <a:r>
              <a:rPr lang="en-GB" sz="2200" b="1" dirty="0">
                <a:solidFill>
                  <a:schemeClr val="accent1">
                    <a:lumMod val="75000"/>
                  </a:schemeClr>
                </a:solidFill>
              </a:rPr>
              <a:t>D</a:t>
            </a:r>
            <a:r>
              <a:rPr lang="en-GB" sz="2200" dirty="0">
                <a:solidFill>
                  <a:schemeClr val="accent1">
                    <a:lumMod val="75000"/>
                  </a:schemeClr>
                </a:solidFill>
              </a:rPr>
              <a:t>ance and </a:t>
            </a:r>
            <a:r>
              <a:rPr lang="en-GB" sz="2200" b="1" dirty="0">
                <a:solidFill>
                  <a:schemeClr val="accent1">
                    <a:lumMod val="75000"/>
                  </a:schemeClr>
                </a:solidFill>
              </a:rPr>
              <a:t>D</a:t>
            </a:r>
            <a:r>
              <a:rPr lang="en-GB" sz="2200" dirty="0">
                <a:solidFill>
                  <a:schemeClr val="accent1">
                    <a:lumMod val="75000"/>
                  </a:schemeClr>
                </a:solidFill>
              </a:rPr>
              <a:t>rama Week when children will draw upon the skills learned </a:t>
            </a:r>
            <a:r>
              <a:rPr lang="en-GB" sz="2200" dirty="0" smtClean="0">
                <a:solidFill>
                  <a:schemeClr val="accent1">
                    <a:lumMod val="75000"/>
                  </a:schemeClr>
                </a:solidFill>
              </a:rPr>
              <a:t>over</a:t>
            </a:r>
            <a:br>
              <a:rPr lang="en-GB" sz="2200" dirty="0" smtClean="0">
                <a:solidFill>
                  <a:schemeClr val="accent1">
                    <a:lumMod val="75000"/>
                  </a:schemeClr>
                </a:solidFill>
              </a:rPr>
            </a:br>
            <a:r>
              <a:rPr lang="en-GB" sz="2200" dirty="0" smtClean="0">
                <a:solidFill>
                  <a:schemeClr val="accent1">
                    <a:lumMod val="75000"/>
                  </a:schemeClr>
                </a:solidFill>
              </a:rPr>
              <a:t> </a:t>
            </a:r>
            <a:r>
              <a:rPr lang="en-GB" sz="2200" dirty="0">
                <a:solidFill>
                  <a:schemeClr val="accent1">
                    <a:lumMod val="75000"/>
                  </a:schemeClr>
                </a:solidFill>
              </a:rPr>
              <a:t>the course of the year to </a:t>
            </a:r>
            <a:r>
              <a:rPr lang="en-GB" sz="2200" b="1" i="1" dirty="0">
                <a:solidFill>
                  <a:schemeClr val="accent1">
                    <a:lumMod val="75000"/>
                  </a:schemeClr>
                </a:solidFill>
              </a:rPr>
              <a:t>create, present , perform and evaluate.   </a:t>
            </a:r>
            <a:r>
              <a:rPr lang="en-GB" sz="2200" dirty="0">
                <a:solidFill>
                  <a:schemeClr val="accent1">
                    <a:lumMod val="75000"/>
                  </a:schemeClr>
                </a:solidFill>
              </a:rPr>
              <a:t>More details to follow</a:t>
            </a:r>
            <a:r>
              <a:rPr lang="en-GB" sz="2200" dirty="0" smtClean="0">
                <a:solidFill>
                  <a:schemeClr val="accent1">
                    <a:lumMod val="75000"/>
                  </a:schemeClr>
                </a:solidFill>
              </a:rPr>
              <a:t>!</a:t>
            </a:r>
            <a:br>
              <a:rPr lang="en-GB" sz="2200" dirty="0" smtClean="0">
                <a:solidFill>
                  <a:schemeClr val="accent1">
                    <a:lumMod val="75000"/>
                  </a:schemeClr>
                </a:solidFill>
              </a:rPr>
            </a:br>
            <a:r>
              <a:rPr lang="en-GB" sz="2200" dirty="0">
                <a:solidFill>
                  <a:schemeClr val="accent1">
                    <a:lumMod val="75000"/>
                  </a:schemeClr>
                </a:solidFill>
              </a:rPr>
              <a:t/>
            </a:r>
            <a:br>
              <a:rPr lang="en-GB" sz="2200" dirty="0">
                <a:solidFill>
                  <a:schemeClr val="accent1">
                    <a:lumMod val="75000"/>
                  </a:schemeClr>
                </a:solidFill>
              </a:rPr>
            </a:br>
            <a:r>
              <a:rPr lang="en-GB" sz="2200" b="1" dirty="0">
                <a:solidFill>
                  <a:schemeClr val="accent1">
                    <a:lumMod val="75000"/>
                  </a:schemeClr>
                </a:solidFill>
              </a:rPr>
              <a:t>Religious and Moral Education (RME)</a:t>
            </a:r>
            <a:r>
              <a:rPr lang="en-GB" sz="2200" dirty="0">
                <a:solidFill>
                  <a:schemeClr val="accent1">
                    <a:lumMod val="75000"/>
                  </a:schemeClr>
                </a:solidFill>
              </a:rPr>
              <a:t/>
            </a:r>
            <a:br>
              <a:rPr lang="en-GB" sz="2200" dirty="0">
                <a:solidFill>
                  <a:schemeClr val="accent1">
                    <a:lumMod val="75000"/>
                  </a:schemeClr>
                </a:solidFill>
              </a:rPr>
            </a:br>
            <a:r>
              <a:rPr lang="en-GB" sz="2200" dirty="0">
                <a:solidFill>
                  <a:schemeClr val="accent1">
                    <a:lumMod val="75000"/>
                  </a:schemeClr>
                </a:solidFill>
              </a:rPr>
              <a:t>Revise our RME programme.</a:t>
            </a:r>
            <a:br>
              <a:rPr lang="en-GB" sz="2200" dirty="0">
                <a:solidFill>
                  <a:schemeClr val="accent1">
                    <a:lumMod val="75000"/>
                  </a:schemeClr>
                </a:solidFill>
              </a:rPr>
            </a:br>
            <a:r>
              <a:rPr lang="en-GB" sz="2200" dirty="0">
                <a:solidFill>
                  <a:schemeClr val="accent1">
                    <a:lumMod val="75000"/>
                  </a:schemeClr>
                </a:solidFill>
              </a:rPr>
              <a:t>Implement Curriculum for Excellence experiences and outcomes and report on progress</a:t>
            </a:r>
            <a:r>
              <a:rPr lang="en-GB" sz="2200" dirty="0" smtClean="0">
                <a:solidFill>
                  <a:schemeClr val="accent1">
                    <a:lumMod val="75000"/>
                  </a:schemeClr>
                </a:solidFill>
              </a:rPr>
              <a:t>.</a:t>
            </a:r>
            <a:br>
              <a:rPr lang="en-GB" sz="2200" dirty="0" smtClean="0">
                <a:solidFill>
                  <a:schemeClr val="accent1">
                    <a:lumMod val="75000"/>
                  </a:schemeClr>
                </a:solidFill>
              </a:rPr>
            </a:br>
            <a:r>
              <a:rPr lang="en-GB" sz="2200" dirty="0">
                <a:solidFill>
                  <a:schemeClr val="accent1">
                    <a:lumMod val="75000"/>
                  </a:schemeClr>
                </a:solidFill>
              </a:rPr>
              <a:t/>
            </a:r>
            <a:br>
              <a:rPr lang="en-GB" sz="2200" dirty="0">
                <a:solidFill>
                  <a:schemeClr val="accent1">
                    <a:lumMod val="75000"/>
                  </a:schemeClr>
                </a:solidFill>
              </a:rPr>
            </a:br>
            <a:r>
              <a:rPr lang="en-GB" sz="2200" b="1" dirty="0">
                <a:solidFill>
                  <a:schemeClr val="accent1">
                    <a:lumMod val="75000"/>
                  </a:schemeClr>
                </a:solidFill>
              </a:rPr>
              <a:t>Technologies </a:t>
            </a:r>
            <a:r>
              <a:rPr lang="en-GB" sz="2200" dirty="0">
                <a:solidFill>
                  <a:schemeClr val="accent1">
                    <a:lumMod val="75000"/>
                  </a:schemeClr>
                </a:solidFill>
              </a:rPr>
              <a:t/>
            </a:r>
            <a:br>
              <a:rPr lang="en-GB" sz="2200" dirty="0">
                <a:solidFill>
                  <a:schemeClr val="accent1">
                    <a:lumMod val="75000"/>
                  </a:schemeClr>
                </a:solidFill>
              </a:rPr>
            </a:br>
            <a:r>
              <a:rPr lang="en-GB" sz="2200" dirty="0">
                <a:solidFill>
                  <a:schemeClr val="accent1">
                    <a:lumMod val="75000"/>
                  </a:schemeClr>
                </a:solidFill>
              </a:rPr>
              <a:t>Implement Curriculum for Excellence experiences and outcomes and report on progress.</a:t>
            </a:r>
            <a:br>
              <a:rPr lang="en-GB" sz="2200" dirty="0">
                <a:solidFill>
                  <a:schemeClr val="accent1">
                    <a:lumMod val="75000"/>
                  </a:schemeClr>
                </a:solidFill>
              </a:rPr>
            </a:br>
            <a:r>
              <a:rPr lang="en-GB" sz="2200" dirty="0">
                <a:solidFill>
                  <a:schemeClr val="accent1">
                    <a:lumMod val="75000"/>
                  </a:schemeClr>
                </a:solidFill>
              </a:rPr>
              <a:t>Focus on Technologies and its’ impact on society during our Science Week</a:t>
            </a:r>
            <a:r>
              <a:rPr lang="en-GB" sz="2200" dirty="0" smtClean="0">
                <a:solidFill>
                  <a:schemeClr val="accent1">
                    <a:lumMod val="75000"/>
                  </a:schemeClr>
                </a:solidFill>
              </a:rPr>
              <a:t>.</a:t>
            </a:r>
            <a:br>
              <a:rPr lang="en-GB" sz="2200" dirty="0" smtClean="0">
                <a:solidFill>
                  <a:schemeClr val="accent1">
                    <a:lumMod val="75000"/>
                  </a:schemeClr>
                </a:solidFill>
              </a:rPr>
            </a:br>
            <a:r>
              <a:rPr lang="en-GB" sz="2200" dirty="0">
                <a:solidFill>
                  <a:schemeClr val="accent1">
                    <a:lumMod val="75000"/>
                  </a:schemeClr>
                </a:solidFill>
              </a:rPr>
              <a:t/>
            </a:r>
            <a:br>
              <a:rPr lang="en-GB" sz="2200" dirty="0">
                <a:solidFill>
                  <a:schemeClr val="accent1">
                    <a:lumMod val="75000"/>
                  </a:schemeClr>
                </a:solidFill>
              </a:rPr>
            </a:br>
            <a:r>
              <a:rPr lang="en-GB" sz="2200" b="1" dirty="0" smtClean="0">
                <a:solidFill>
                  <a:schemeClr val="accent1">
                    <a:lumMod val="75000"/>
                  </a:schemeClr>
                </a:solidFill>
              </a:rPr>
              <a:t>ICT </a:t>
            </a:r>
            <a:r>
              <a:rPr lang="en-GB" sz="2200" b="1" dirty="0">
                <a:solidFill>
                  <a:schemeClr val="accent1">
                    <a:lumMod val="75000"/>
                  </a:schemeClr>
                </a:solidFill>
              </a:rPr>
              <a:t>–</a:t>
            </a:r>
            <a:r>
              <a:rPr lang="en-GB" sz="2200" dirty="0">
                <a:solidFill>
                  <a:schemeClr val="accent1">
                    <a:lumMod val="75000"/>
                  </a:schemeClr>
                </a:solidFill>
              </a:rPr>
              <a:t>To increase access to laptops and I pads throughout our school. To create and implement a progressive </a:t>
            </a:r>
            <a:r>
              <a:rPr lang="en-GB" sz="2200" dirty="0" smtClean="0">
                <a:solidFill>
                  <a:schemeClr val="accent1">
                    <a:lumMod val="75000"/>
                  </a:schemeClr>
                </a:solidFill>
              </a:rPr>
              <a:t/>
            </a:r>
            <a:br>
              <a:rPr lang="en-GB" sz="2200" dirty="0" smtClean="0">
                <a:solidFill>
                  <a:schemeClr val="accent1">
                    <a:lumMod val="75000"/>
                  </a:schemeClr>
                </a:solidFill>
              </a:rPr>
            </a:br>
            <a:r>
              <a:rPr lang="en-GB" sz="2200" dirty="0" smtClean="0">
                <a:solidFill>
                  <a:schemeClr val="accent1">
                    <a:lumMod val="75000"/>
                  </a:schemeClr>
                </a:solidFill>
              </a:rPr>
              <a:t>skills </a:t>
            </a:r>
            <a:r>
              <a:rPr lang="en-GB" sz="2200" dirty="0">
                <a:solidFill>
                  <a:schemeClr val="accent1">
                    <a:lumMod val="75000"/>
                  </a:schemeClr>
                </a:solidFill>
              </a:rPr>
              <a:t>programme. To teach aspects of  online safety education at key </a:t>
            </a:r>
            <a:r>
              <a:rPr lang="en-GB" sz="2200" dirty="0" smtClean="0">
                <a:solidFill>
                  <a:schemeClr val="accent1">
                    <a:lumMod val="75000"/>
                  </a:schemeClr>
                </a:solidFill>
              </a:rPr>
              <a:t>stages, </a:t>
            </a:r>
            <a:r>
              <a:rPr lang="en-GB" sz="2200" dirty="0">
                <a:solidFill>
                  <a:schemeClr val="accent1">
                    <a:lumMod val="75000"/>
                  </a:schemeClr>
                </a:solidFill>
              </a:rPr>
              <a:t>and safe and respectful  use to </a:t>
            </a:r>
            <a:r>
              <a:rPr lang="en-GB" sz="2200" dirty="0" smtClean="0">
                <a:solidFill>
                  <a:schemeClr val="accent1">
                    <a:lumMod val="75000"/>
                  </a:schemeClr>
                </a:solidFill>
              </a:rPr>
              <a:t>all.</a:t>
            </a:r>
            <a:br>
              <a:rPr lang="en-GB" sz="2200" dirty="0" smtClean="0">
                <a:solidFill>
                  <a:schemeClr val="accent1">
                    <a:lumMod val="75000"/>
                  </a:schemeClr>
                </a:solidFill>
              </a:rPr>
            </a:br>
            <a:r>
              <a:rPr lang="en-GB" sz="2200" dirty="0" smtClean="0">
                <a:solidFill>
                  <a:schemeClr val="accent1">
                    <a:lumMod val="75000"/>
                  </a:schemeClr>
                </a:solidFill>
              </a:rPr>
              <a:t>Introduce </a:t>
            </a:r>
            <a:r>
              <a:rPr lang="en-GB" sz="2200" dirty="0">
                <a:solidFill>
                  <a:schemeClr val="accent1">
                    <a:lumMod val="75000"/>
                  </a:schemeClr>
                </a:solidFill>
              </a:rPr>
              <a:t>an ICT Code of Conduct agreement.</a:t>
            </a:r>
            <a:r>
              <a:rPr lang="en-GB" sz="1800" dirty="0">
                <a:solidFill>
                  <a:schemeClr val="accent1">
                    <a:lumMod val="75000"/>
                  </a:schemeClr>
                </a:solidFill>
              </a:rPr>
              <a:t/>
            </a:r>
            <a:br>
              <a:rPr lang="en-GB" sz="1800" dirty="0">
                <a:solidFill>
                  <a:schemeClr val="accent1">
                    <a:lumMod val="75000"/>
                  </a:schemeClr>
                </a:solidFill>
              </a:rPr>
            </a:br>
            <a:endParaRPr lang="en-GB" sz="1800" b="1" dirty="0">
              <a:solidFill>
                <a:schemeClr val="accent1">
                  <a:lumMod val="75000"/>
                </a:schemeClr>
              </a:solidFill>
            </a:endParaRPr>
          </a:p>
        </p:txBody>
      </p:sp>
    </p:spTree>
    <p:extLst>
      <p:ext uri="{BB962C8B-B14F-4D97-AF65-F5344CB8AC3E}">
        <p14:creationId xmlns:p14="http://schemas.microsoft.com/office/powerpoint/2010/main" val="4396802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2557"/>
            <a:ext cx="10515600" cy="1325563"/>
          </a:xfrm>
        </p:spPr>
        <p:txBody>
          <a:bodyPr/>
          <a:lstStyle/>
          <a:p>
            <a:r>
              <a:rPr lang="en-GB" b="1" dirty="0" smtClean="0">
                <a:solidFill>
                  <a:schemeClr val="tx2">
                    <a:lumMod val="75000"/>
                  </a:schemeClr>
                </a:solidFill>
              </a:rPr>
              <a:t>Improving Emotional Health &amp; Wellbeing</a:t>
            </a:r>
            <a:br>
              <a:rPr lang="en-GB" b="1" dirty="0" smtClean="0">
                <a:solidFill>
                  <a:schemeClr val="tx2">
                    <a:lumMod val="75000"/>
                  </a:schemeClr>
                </a:solidFill>
              </a:rPr>
            </a:br>
            <a:r>
              <a:rPr lang="en-GB" b="1" dirty="0" smtClean="0">
                <a:solidFill>
                  <a:schemeClr val="tx2">
                    <a:lumMod val="75000"/>
                  </a:schemeClr>
                </a:solidFill>
              </a:rPr>
              <a:t>Growing Confidence Programme</a:t>
            </a:r>
            <a:endParaRPr lang="en-GB" b="1" dirty="0">
              <a:solidFill>
                <a:schemeClr val="tx2">
                  <a:lumMod val="75000"/>
                </a:schemeClr>
              </a:solidFill>
            </a:endParaRPr>
          </a:p>
        </p:txBody>
      </p:sp>
      <p:sp>
        <p:nvSpPr>
          <p:cNvPr id="3" name="Content Placeholder 2"/>
          <p:cNvSpPr>
            <a:spLocks noGrp="1"/>
          </p:cNvSpPr>
          <p:nvPr>
            <p:ph idx="1"/>
          </p:nvPr>
        </p:nvSpPr>
        <p:spPr/>
        <p:txBody>
          <a:bodyPr>
            <a:normAutofit lnSpcReduction="10000"/>
          </a:bodyPr>
          <a:lstStyle/>
          <a:p>
            <a:pPr marL="0" indent="0">
              <a:buNone/>
            </a:pPr>
            <a:r>
              <a:rPr lang="en-GB" b="1" dirty="0" smtClean="0">
                <a:solidFill>
                  <a:schemeClr val="tx2">
                    <a:lumMod val="75000"/>
                  </a:schemeClr>
                </a:solidFill>
              </a:rPr>
              <a:t>CONFIDENT STAFF, CONFIDENT CHILDREN TRAINING</a:t>
            </a:r>
          </a:p>
          <a:p>
            <a:r>
              <a:rPr lang="en-GB" dirty="0" smtClean="0">
                <a:solidFill>
                  <a:schemeClr val="tx2">
                    <a:lumMod val="75000"/>
                  </a:schemeClr>
                </a:solidFill>
              </a:rPr>
              <a:t>Understanding brain development</a:t>
            </a:r>
          </a:p>
          <a:p>
            <a:r>
              <a:rPr lang="en-GB" dirty="0" smtClean="0">
                <a:solidFill>
                  <a:schemeClr val="tx2">
                    <a:lumMod val="75000"/>
                  </a:schemeClr>
                </a:solidFill>
              </a:rPr>
              <a:t>Promoting attachment</a:t>
            </a:r>
          </a:p>
          <a:p>
            <a:r>
              <a:rPr lang="en-GB" dirty="0" smtClean="0">
                <a:solidFill>
                  <a:schemeClr val="tx2">
                    <a:lumMod val="75000"/>
                  </a:schemeClr>
                </a:solidFill>
              </a:rPr>
              <a:t>Building Resilience</a:t>
            </a:r>
          </a:p>
          <a:p>
            <a:r>
              <a:rPr lang="en-GB" dirty="0" smtClean="0">
                <a:solidFill>
                  <a:schemeClr val="tx2">
                    <a:lumMod val="75000"/>
                  </a:schemeClr>
                </a:solidFill>
              </a:rPr>
              <a:t>Developing Empathy</a:t>
            </a:r>
          </a:p>
          <a:p>
            <a:r>
              <a:rPr lang="en-GB" dirty="0" smtClean="0">
                <a:solidFill>
                  <a:schemeClr val="tx2">
                    <a:lumMod val="75000"/>
                  </a:schemeClr>
                </a:solidFill>
              </a:rPr>
              <a:t>Exploring beliefs and Mind sets</a:t>
            </a:r>
          </a:p>
          <a:p>
            <a:r>
              <a:rPr lang="en-GB" dirty="0" smtClean="0">
                <a:solidFill>
                  <a:schemeClr val="tx2">
                    <a:lumMod val="75000"/>
                  </a:schemeClr>
                </a:solidFill>
              </a:rPr>
              <a:t>Looking after your own well-being.</a:t>
            </a:r>
          </a:p>
          <a:p>
            <a:endParaRPr lang="en-GB" dirty="0" smtClean="0">
              <a:solidFill>
                <a:schemeClr val="tx2">
                  <a:lumMod val="75000"/>
                </a:schemeClr>
              </a:solidFill>
            </a:endParaRPr>
          </a:p>
          <a:p>
            <a:pPr marL="0" indent="0">
              <a:buNone/>
            </a:pPr>
            <a:r>
              <a:rPr lang="en-GB" dirty="0" smtClean="0">
                <a:solidFill>
                  <a:schemeClr val="tx2">
                    <a:lumMod val="75000"/>
                  </a:schemeClr>
                </a:solidFill>
              </a:rPr>
              <a:t>* </a:t>
            </a:r>
            <a:r>
              <a:rPr lang="en-GB" b="1" i="1" dirty="0" smtClean="0">
                <a:solidFill>
                  <a:schemeClr val="tx2">
                    <a:lumMod val="75000"/>
                  </a:schemeClr>
                </a:solidFill>
              </a:rPr>
              <a:t>RAISING CHILDREN WITH CONFIDENCE – workshops for parents*</a:t>
            </a:r>
            <a:endParaRPr lang="en-GB" b="1" i="1" dirty="0">
              <a:solidFill>
                <a:schemeClr val="tx2">
                  <a:lumMod val="75000"/>
                </a:schemeClr>
              </a:solidFill>
            </a:endParaRPr>
          </a:p>
        </p:txBody>
      </p:sp>
      <p:sp>
        <p:nvSpPr>
          <p:cNvPr id="4" name="Rectangle 3"/>
          <p:cNvSpPr/>
          <p:nvPr/>
        </p:nvSpPr>
        <p:spPr>
          <a:xfrm>
            <a:off x="1988819" y="777376"/>
            <a:ext cx="4647565" cy="646331"/>
          </a:xfrm>
          <a:prstGeom prst="rect">
            <a:avLst/>
          </a:prstGeom>
        </p:spPr>
        <p:txBody>
          <a:bodyPr wrap="square">
            <a:spAutoFit/>
          </a:bodyPr>
          <a:lstStyle/>
          <a:p>
            <a:r>
              <a:rPr lang="en-GB" b="1" dirty="0">
                <a:solidFill>
                  <a:schemeClr val="tx2">
                    <a:lumMod val="75000"/>
                  </a:schemeClr>
                </a:solidFill>
              </a:rPr>
              <a:t/>
            </a:r>
            <a:br>
              <a:rPr lang="en-GB" b="1" dirty="0">
                <a:solidFill>
                  <a:schemeClr val="tx2">
                    <a:lumMod val="75000"/>
                  </a:schemeClr>
                </a:solidFill>
              </a:rPr>
            </a:br>
            <a:endParaRPr lang="en-GB" b="1" dirty="0">
              <a:solidFill>
                <a:schemeClr val="tx2">
                  <a:lumMod val="75000"/>
                </a:schemeClr>
              </a:solidFill>
            </a:endParaRPr>
          </a:p>
        </p:txBody>
      </p:sp>
    </p:spTree>
    <p:extLst>
      <p:ext uri="{BB962C8B-B14F-4D97-AF65-F5344CB8AC3E}">
        <p14:creationId xmlns:p14="http://schemas.microsoft.com/office/powerpoint/2010/main" val="3471980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6489"/>
            <a:ext cx="10515600" cy="1325563"/>
          </a:xfrm>
        </p:spPr>
        <p:txBody>
          <a:bodyPr/>
          <a:lstStyle/>
          <a:p>
            <a:r>
              <a:rPr lang="en-GB" b="1" dirty="0" smtClean="0">
                <a:solidFill>
                  <a:srgbClr val="FF0000"/>
                </a:solidFill>
              </a:rPr>
              <a:t>Poster Parade Task-</a:t>
            </a:r>
            <a:br>
              <a:rPr lang="en-GB" b="1" dirty="0" smtClean="0">
                <a:solidFill>
                  <a:srgbClr val="FF0000"/>
                </a:solidFill>
              </a:rPr>
            </a:br>
            <a:r>
              <a:rPr lang="en-GB" b="1" dirty="0" smtClean="0">
                <a:solidFill>
                  <a:srgbClr val="FF0000"/>
                </a:solidFill>
              </a:rPr>
              <a:t>Please comment on our Pupil Journeys   + - ?</a:t>
            </a:r>
            <a:endParaRPr lang="en-GB" b="1" dirty="0">
              <a:solidFill>
                <a:srgbClr val="FF0000"/>
              </a:solidFill>
            </a:endParaRPr>
          </a:p>
        </p:txBody>
      </p:sp>
      <p:sp>
        <p:nvSpPr>
          <p:cNvPr id="3" name="Content Placeholder 2"/>
          <p:cNvSpPr>
            <a:spLocks noGrp="1"/>
          </p:cNvSpPr>
          <p:nvPr>
            <p:ph idx="1"/>
          </p:nvPr>
        </p:nvSpPr>
        <p:spPr>
          <a:xfrm>
            <a:off x="711591" y="1825624"/>
            <a:ext cx="10515600" cy="5032375"/>
          </a:xfrm>
        </p:spPr>
        <p:txBody>
          <a:bodyPr/>
          <a:lstStyle/>
          <a:p>
            <a:pPr marL="0" indent="0">
              <a:buNone/>
            </a:pPr>
            <a:r>
              <a:rPr lang="en-GB" dirty="0" smtClean="0">
                <a:solidFill>
                  <a:schemeClr val="tx2">
                    <a:lumMod val="75000"/>
                  </a:schemeClr>
                </a:solidFill>
              </a:rPr>
              <a:t>Please see the </a:t>
            </a:r>
            <a:r>
              <a:rPr lang="en-GB" b="1" dirty="0" smtClean="0">
                <a:solidFill>
                  <a:schemeClr val="tx2">
                    <a:lumMod val="75000"/>
                  </a:schemeClr>
                </a:solidFill>
              </a:rPr>
              <a:t>SIGNIFICANT ASPECTS of LEARNING </a:t>
            </a:r>
            <a:r>
              <a:rPr lang="en-GB" dirty="0" smtClean="0">
                <a:solidFill>
                  <a:schemeClr val="tx2">
                    <a:lumMod val="75000"/>
                  </a:schemeClr>
                </a:solidFill>
              </a:rPr>
              <a:t>posters for all curriculum areas.</a:t>
            </a:r>
          </a:p>
          <a:p>
            <a:pPr marL="0" indent="0">
              <a:buNone/>
            </a:pPr>
            <a:r>
              <a:rPr lang="en-GB" dirty="0" smtClean="0">
                <a:solidFill>
                  <a:schemeClr val="tx2">
                    <a:lumMod val="75000"/>
                  </a:schemeClr>
                </a:solidFill>
              </a:rPr>
              <a:t>You </a:t>
            </a:r>
            <a:r>
              <a:rPr lang="en-GB" dirty="0">
                <a:solidFill>
                  <a:schemeClr val="tx2">
                    <a:lumMod val="75000"/>
                  </a:schemeClr>
                </a:solidFill>
              </a:rPr>
              <a:t>may want to consider the Principles of Curriculum Design</a:t>
            </a:r>
            <a:r>
              <a:rPr lang="en-GB" dirty="0"/>
              <a:t>:</a:t>
            </a:r>
          </a:p>
          <a:p>
            <a:pPr marL="0" indent="0">
              <a:buNone/>
            </a:pPr>
            <a:endParaRPr lang="en-GB" dirty="0" smtClean="0"/>
          </a:p>
        </p:txBody>
      </p:sp>
      <p:sp>
        <p:nvSpPr>
          <p:cNvPr id="4" name="Rectangle 3"/>
          <p:cNvSpPr/>
          <p:nvPr/>
        </p:nvSpPr>
        <p:spPr>
          <a:xfrm>
            <a:off x="838200" y="3171993"/>
            <a:ext cx="8741899" cy="3539430"/>
          </a:xfrm>
          <a:prstGeom prst="rect">
            <a:avLst/>
          </a:prstGeom>
        </p:spPr>
        <p:txBody>
          <a:bodyPr wrap="square">
            <a:spAutoFit/>
          </a:bodyPr>
          <a:lstStyle/>
          <a:p>
            <a:r>
              <a:rPr lang="en-GB" sz="3200" b="1" dirty="0" smtClean="0">
                <a:ln>
                  <a:solidFill>
                    <a:sysClr val="windowText" lastClr="000000"/>
                  </a:solidFill>
                </a:ln>
                <a:solidFill>
                  <a:schemeClr val="tx2">
                    <a:lumMod val="60000"/>
                    <a:lumOff val="40000"/>
                  </a:schemeClr>
                </a:solidFill>
              </a:rPr>
              <a:t>CHALLENGE </a:t>
            </a:r>
            <a:r>
              <a:rPr lang="en-GB" sz="3200" b="1" dirty="0">
                <a:ln>
                  <a:solidFill>
                    <a:sysClr val="windowText" lastClr="000000"/>
                  </a:solidFill>
                </a:ln>
                <a:solidFill>
                  <a:schemeClr val="tx2">
                    <a:lumMod val="60000"/>
                    <a:lumOff val="40000"/>
                  </a:schemeClr>
                </a:solidFill>
              </a:rPr>
              <a:t>&amp; ENJOYMENT</a:t>
            </a:r>
          </a:p>
          <a:p>
            <a:r>
              <a:rPr lang="en-GB" sz="3200" b="1" dirty="0">
                <a:ln>
                  <a:solidFill>
                    <a:sysClr val="windowText" lastClr="000000"/>
                  </a:solidFill>
                </a:ln>
                <a:solidFill>
                  <a:schemeClr val="tx2">
                    <a:lumMod val="60000"/>
                    <a:lumOff val="40000"/>
                  </a:schemeClr>
                </a:solidFill>
              </a:rPr>
              <a:t>BREADTH</a:t>
            </a:r>
            <a:br>
              <a:rPr lang="en-GB" sz="3200" b="1" dirty="0">
                <a:ln>
                  <a:solidFill>
                    <a:sysClr val="windowText" lastClr="000000"/>
                  </a:solidFill>
                </a:ln>
                <a:solidFill>
                  <a:schemeClr val="tx2">
                    <a:lumMod val="60000"/>
                    <a:lumOff val="40000"/>
                  </a:schemeClr>
                </a:solidFill>
              </a:rPr>
            </a:br>
            <a:r>
              <a:rPr lang="en-GB" sz="3200" b="1" dirty="0">
                <a:ln>
                  <a:solidFill>
                    <a:sysClr val="windowText" lastClr="000000"/>
                  </a:solidFill>
                </a:ln>
                <a:solidFill>
                  <a:schemeClr val="tx2">
                    <a:lumMod val="60000"/>
                    <a:lumOff val="40000"/>
                  </a:schemeClr>
                </a:solidFill>
              </a:rPr>
              <a:t>PROGRESSION</a:t>
            </a:r>
            <a:br>
              <a:rPr lang="en-GB" sz="3200" b="1" dirty="0">
                <a:ln>
                  <a:solidFill>
                    <a:sysClr val="windowText" lastClr="000000"/>
                  </a:solidFill>
                </a:ln>
                <a:solidFill>
                  <a:schemeClr val="tx2">
                    <a:lumMod val="60000"/>
                    <a:lumOff val="40000"/>
                  </a:schemeClr>
                </a:solidFill>
              </a:rPr>
            </a:br>
            <a:r>
              <a:rPr lang="en-GB" sz="3200" b="1" dirty="0">
                <a:ln>
                  <a:solidFill>
                    <a:sysClr val="windowText" lastClr="000000"/>
                  </a:solidFill>
                </a:ln>
                <a:solidFill>
                  <a:schemeClr val="tx2">
                    <a:lumMod val="60000"/>
                    <a:lumOff val="40000"/>
                  </a:schemeClr>
                </a:solidFill>
              </a:rPr>
              <a:t>DEPTH</a:t>
            </a:r>
            <a:br>
              <a:rPr lang="en-GB" sz="3200" b="1" dirty="0">
                <a:ln>
                  <a:solidFill>
                    <a:sysClr val="windowText" lastClr="000000"/>
                  </a:solidFill>
                </a:ln>
                <a:solidFill>
                  <a:schemeClr val="tx2">
                    <a:lumMod val="60000"/>
                    <a:lumOff val="40000"/>
                  </a:schemeClr>
                </a:solidFill>
              </a:rPr>
            </a:br>
            <a:r>
              <a:rPr lang="en-GB" sz="3200" b="1" dirty="0">
                <a:ln>
                  <a:solidFill>
                    <a:sysClr val="windowText" lastClr="000000"/>
                  </a:solidFill>
                </a:ln>
                <a:solidFill>
                  <a:schemeClr val="tx2">
                    <a:lumMod val="60000"/>
                    <a:lumOff val="40000"/>
                  </a:schemeClr>
                </a:solidFill>
              </a:rPr>
              <a:t>PERSONALISATION &amp; CHOICE</a:t>
            </a:r>
            <a:br>
              <a:rPr lang="en-GB" sz="3200" b="1" dirty="0">
                <a:ln>
                  <a:solidFill>
                    <a:sysClr val="windowText" lastClr="000000"/>
                  </a:solidFill>
                </a:ln>
                <a:solidFill>
                  <a:schemeClr val="tx2">
                    <a:lumMod val="60000"/>
                    <a:lumOff val="40000"/>
                  </a:schemeClr>
                </a:solidFill>
              </a:rPr>
            </a:br>
            <a:r>
              <a:rPr lang="en-GB" sz="3200" b="1" dirty="0">
                <a:ln>
                  <a:solidFill>
                    <a:sysClr val="windowText" lastClr="000000"/>
                  </a:solidFill>
                </a:ln>
                <a:solidFill>
                  <a:schemeClr val="tx2">
                    <a:lumMod val="60000"/>
                    <a:lumOff val="40000"/>
                  </a:schemeClr>
                </a:solidFill>
              </a:rPr>
              <a:t>COHERENCE</a:t>
            </a:r>
            <a:br>
              <a:rPr lang="en-GB" sz="3200" b="1" dirty="0">
                <a:ln>
                  <a:solidFill>
                    <a:sysClr val="windowText" lastClr="000000"/>
                  </a:solidFill>
                </a:ln>
                <a:solidFill>
                  <a:schemeClr val="tx2">
                    <a:lumMod val="60000"/>
                    <a:lumOff val="40000"/>
                  </a:schemeClr>
                </a:solidFill>
              </a:rPr>
            </a:br>
            <a:r>
              <a:rPr lang="en-GB" sz="3200" b="1" dirty="0">
                <a:ln>
                  <a:solidFill>
                    <a:sysClr val="windowText" lastClr="000000"/>
                  </a:solidFill>
                </a:ln>
                <a:solidFill>
                  <a:schemeClr val="tx2">
                    <a:lumMod val="60000"/>
                    <a:lumOff val="40000"/>
                  </a:schemeClr>
                </a:solidFill>
              </a:rPr>
              <a:t>RELEVANCE</a:t>
            </a:r>
          </a:p>
        </p:txBody>
      </p:sp>
    </p:spTree>
    <p:extLst>
      <p:ext uri="{BB962C8B-B14F-4D97-AF65-F5344CB8AC3E}">
        <p14:creationId xmlns:p14="http://schemas.microsoft.com/office/powerpoint/2010/main" val="177155225"/>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595</TotalTime>
  <Words>1407</Words>
  <Application>Microsoft Office PowerPoint</Application>
  <PresentationFormat>Widescreen</PresentationFormat>
  <Paragraphs>207</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SimSun</vt:lpstr>
      <vt:lpstr>Arial</vt:lpstr>
      <vt:lpstr>Calibri</vt:lpstr>
      <vt:lpstr>Calibri Light</vt:lpstr>
      <vt:lpstr>Comic Sans MS</vt:lpstr>
      <vt:lpstr>Times New Roman</vt:lpstr>
      <vt:lpstr>Office Theme</vt:lpstr>
      <vt:lpstr>South Morningside Primary</vt:lpstr>
      <vt:lpstr>PowerPoint Presentation</vt:lpstr>
      <vt:lpstr> Building our Curriculum for Excellence                         PRINCIPLES for CURRICULUM DESIGN   </vt:lpstr>
      <vt:lpstr>       Our Curriculum for Excellence       THE 4 CONTEXTS for LEARNING</vt:lpstr>
      <vt:lpstr>Entitlement to learn Skills for Learning, Life and Work.</vt:lpstr>
      <vt:lpstr>Shoulder Partner Task</vt:lpstr>
      <vt:lpstr>SMPS  Our Journey to Excellence –  a few examples.</vt:lpstr>
      <vt:lpstr>Skills for Learning, Life and Work</vt:lpstr>
      <vt:lpstr>  BUILDING OUR CURRICULUM &amp;  PUPILS JOURNEY</vt:lpstr>
      <vt:lpstr>The eight curriculum areas are: </vt:lpstr>
      <vt:lpstr>Curriculum areas  in more detail :</vt:lpstr>
      <vt:lpstr>Reporting on your child’s progress.</vt:lpstr>
      <vt:lpstr>   The Curricular Framework is arranged over 6 levels</vt:lpstr>
      <vt:lpstr>          Evidence of progress in learning</vt:lpstr>
      <vt:lpstr>PowerPoint Presentation</vt:lpstr>
      <vt:lpstr>Getting it right for every child</vt:lpstr>
      <vt:lpstr>Improvement priorities and progress 2012-13</vt:lpstr>
      <vt:lpstr>                                      Priorities  for Improvement 2013-14    Expressive Arts- Music, Art, Dance &amp; Drama. Implement Curriculum for Excellence  experiences and outcomes and report on progress.  MADD WEEK.  Plan a whole school Music, Art, Dance and Drama Week when children will draw upon the skills learned over  the course of the year to create, present , perform and evaluate.   More details to follow!  Religious and Moral Education (RME) Revise our RME programme. Implement Curriculum for Excellence experiences and outcomes and report on progress.  Technologies  Implement Curriculum for Excellence experiences and outcomes and report on progress. Focus on Technologies and its’ impact on society during our Science Week.  ICT –To increase access to laptops and I pads throughout our school. To create and implement a progressive  skills programme. To teach aspects of  online safety education at key stages, and safe and respectful  use to all. Introduce an ICT Code of Conduct agreement. </vt:lpstr>
      <vt:lpstr>Improving Emotional Health &amp; Wellbeing Growing Confidence Programme</vt:lpstr>
      <vt:lpstr>Poster Parade Task- Please comment on our Pupil Journeys   + - ?</vt:lpstr>
    </vt:vector>
  </TitlesOfParts>
  <Company>City of Edinburgh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Morningside Primary</dc:title>
  <dc:creator>Elizabeth Grierson</dc:creator>
  <cp:lastModifiedBy>Merav Gardi-Kisilevitz</cp:lastModifiedBy>
  <cp:revision>60</cp:revision>
  <dcterms:created xsi:type="dcterms:W3CDTF">2013-09-04T15:49:35Z</dcterms:created>
  <dcterms:modified xsi:type="dcterms:W3CDTF">2013-09-27T11:18:09Z</dcterms:modified>
</cp:coreProperties>
</file>