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8" r:id="rId2"/>
    <p:sldId id="257" r:id="rId3"/>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8" d="100"/>
          <a:sy n="78" d="100"/>
        </p:scale>
        <p:origin x="120" y="-19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B234C9-3D42-4593-A0F2-404D3DDD9A72}" type="datetimeFigureOut">
              <a:rPr lang="en-GB" smtClean="0"/>
              <a:t>31/03/2015</a:t>
            </a:fld>
            <a:endParaRPr lang="en-GB"/>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427A3-CF49-412E-BC62-C43482AC7B62}" type="slidenum">
              <a:rPr lang="en-GB" smtClean="0"/>
              <a:t>‹#›</a:t>
            </a:fld>
            <a:endParaRPr lang="en-GB"/>
          </a:p>
        </p:txBody>
      </p:sp>
    </p:spTree>
    <p:extLst>
      <p:ext uri="{BB962C8B-B14F-4D97-AF65-F5344CB8AC3E}">
        <p14:creationId xmlns:p14="http://schemas.microsoft.com/office/powerpoint/2010/main" val="4148733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7B427A3-CF49-412E-BC62-C43482AC7B62}" type="slidenum">
              <a:rPr lang="en-GB" smtClean="0"/>
              <a:t>1</a:t>
            </a:fld>
            <a:endParaRPr lang="en-GB"/>
          </a:p>
        </p:txBody>
      </p:sp>
    </p:spTree>
    <p:extLst>
      <p:ext uri="{BB962C8B-B14F-4D97-AF65-F5344CB8AC3E}">
        <p14:creationId xmlns:p14="http://schemas.microsoft.com/office/powerpoint/2010/main" val="1844581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t>31/03/2015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t>31/03/2015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AC8A40-6EC8-445B-A494-5242DBF72B34}" type="datetimeFigureOut">
              <a:rPr lang="en-GB" smtClean="0"/>
              <a:t>31/03/2015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BAC8A40-6EC8-445B-A494-5242DBF72B34}" type="datetimeFigureOut">
              <a:rPr lang="en-GB" smtClean="0"/>
              <a:t>31/03/2015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BAC8A40-6EC8-445B-A494-5242DBF72B34}" type="datetimeFigureOut">
              <a:rPr lang="en-GB" smtClean="0"/>
              <a:t>31/03/2015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BAC8A40-6EC8-445B-A494-5242DBF72B34}" type="datetimeFigureOut">
              <a:rPr lang="en-GB" smtClean="0"/>
              <a:t>31/03/2015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AC8A40-6EC8-445B-A494-5242DBF72B34}" type="datetimeFigureOut">
              <a:rPr lang="en-GB" smtClean="0"/>
              <a:t>31/03/2015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AC8A40-6EC8-445B-A494-5242DBF72B34}" type="datetimeFigureOut">
              <a:rPr lang="en-GB" smtClean="0"/>
              <a:t>31/03/2015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AC8A40-6EC8-445B-A494-5242DBF72B34}" type="datetimeFigureOut">
              <a:rPr lang="en-GB" smtClean="0"/>
              <a:t>31/03/2015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t>31/03/2015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t>31/03/2015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C8A40-6EC8-445B-A494-5242DBF72B34}" type="datetimeFigureOut">
              <a:rPr lang="en-GB" smtClean="0"/>
              <a:t>31/03/2015</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B3C38-2EE5-4266-993B-FB8EADCF5B93}"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28464" y="116632"/>
            <a:ext cx="4536504" cy="59766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4" name="Rectangle 3"/>
          <p:cNvSpPr/>
          <p:nvPr/>
        </p:nvSpPr>
        <p:spPr>
          <a:xfrm>
            <a:off x="5313040" y="116632"/>
            <a:ext cx="4536504" cy="6624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8" name="Rectangle 7"/>
          <p:cNvSpPr/>
          <p:nvPr/>
        </p:nvSpPr>
        <p:spPr>
          <a:xfrm>
            <a:off x="5313040" y="116632"/>
            <a:ext cx="4536504" cy="43204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latin typeface="Comic Sans MS" panose="030F0702030302020204" pitchFamily="66" charset="0"/>
              </a:rPr>
              <a:t>Parent &amp; Carer Guide</a:t>
            </a:r>
            <a:endParaRPr lang="en-GB" b="1" dirty="0">
              <a:latin typeface="Comic Sans MS" panose="030F0702030302020204" pitchFamily="66" charset="0"/>
            </a:endParaRPr>
          </a:p>
        </p:txBody>
      </p:sp>
      <p:sp>
        <p:nvSpPr>
          <p:cNvPr id="9" name="Rectangle 8"/>
          <p:cNvSpPr/>
          <p:nvPr/>
        </p:nvSpPr>
        <p:spPr>
          <a:xfrm>
            <a:off x="5313040" y="5445224"/>
            <a:ext cx="4536504" cy="12961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11" name="TextBox 10"/>
          <p:cNvSpPr txBox="1"/>
          <p:nvPr/>
        </p:nvSpPr>
        <p:spPr>
          <a:xfrm>
            <a:off x="5313040" y="5661248"/>
            <a:ext cx="4514236" cy="892552"/>
          </a:xfrm>
          <a:prstGeom prst="rect">
            <a:avLst/>
          </a:prstGeom>
          <a:noFill/>
        </p:spPr>
        <p:txBody>
          <a:bodyPr wrap="square" rtlCol="0">
            <a:spAutoFit/>
          </a:bodyPr>
          <a:lstStyle/>
          <a:p>
            <a:pPr algn="ctr"/>
            <a:r>
              <a:rPr lang="en-GB" sz="2000" b="1" dirty="0" smtClean="0">
                <a:latin typeface="Comic Sans MS" panose="030F0702030302020204" pitchFamily="66" charset="0"/>
              </a:rPr>
              <a:t>Creating Confident Children</a:t>
            </a:r>
          </a:p>
          <a:p>
            <a:pPr algn="ctr"/>
            <a:r>
              <a:rPr lang="en-GB" sz="1600" baseline="0" dirty="0" smtClean="0">
                <a:latin typeface="Comic Sans MS" panose="030F0702030302020204" pitchFamily="66" charset="0"/>
              </a:rPr>
              <a:t>Promoting positive mental health, emotional</a:t>
            </a:r>
            <a:r>
              <a:rPr lang="en-GB" sz="1600" dirty="0" smtClean="0">
                <a:latin typeface="Comic Sans MS" panose="030F0702030302020204" pitchFamily="66" charset="0"/>
              </a:rPr>
              <a:t> </a:t>
            </a:r>
            <a:r>
              <a:rPr lang="en-GB" sz="1600" baseline="0" dirty="0" smtClean="0">
                <a:latin typeface="Comic Sans MS" panose="030F0702030302020204" pitchFamily="66" charset="0"/>
              </a:rPr>
              <a:t>well-being and resilience</a:t>
            </a:r>
            <a:endParaRPr lang="en-GB" sz="1600" b="1" dirty="0">
              <a:latin typeface="Comic Sans MS" panose="030F0702030302020204" pitchFamily="66" charset="0"/>
            </a:endParaRPr>
          </a:p>
        </p:txBody>
      </p:sp>
      <p:sp>
        <p:nvSpPr>
          <p:cNvPr id="12" name="Rectangle 11"/>
          <p:cNvSpPr/>
          <p:nvPr/>
        </p:nvSpPr>
        <p:spPr>
          <a:xfrm>
            <a:off x="5725450" y="3573016"/>
            <a:ext cx="3814786" cy="720080"/>
          </a:xfrm>
          <a:prstGeom prst="rect">
            <a:avLst/>
          </a:prstGeom>
          <a:noFill/>
        </p:spPr>
        <p:txBody>
          <a:bodyPr wrap="none" lIns="91440" tIns="45720" rIns="91440" bIns="45720">
            <a:prstTxWarp prst="textPlain">
              <a:avLst/>
            </a:prstTxWarp>
            <a:spAutoFit/>
          </a:bodyPr>
          <a:lstStyle/>
          <a:p>
            <a:pPr algn="ctr"/>
            <a:r>
              <a:rPr lang="en-US" sz="5400" b="1" i="1" cap="none" spc="300" dirty="0" smtClean="0">
                <a:ln w="18415" cmpd="sng">
                  <a:solidFill>
                    <a:sysClr val="windowText" lastClr="000000"/>
                  </a:solidFill>
                  <a:prstDash val="solid"/>
                </a:ln>
                <a:solidFill>
                  <a:srgbClr val="FFFFFF"/>
                </a:solidFill>
                <a:effectLst>
                  <a:glow rad="101600">
                    <a:schemeClr val="accent2">
                      <a:satMod val="175000"/>
                      <a:alpha val="40000"/>
                    </a:schemeClr>
                  </a:glow>
                  <a:outerShdw blurRad="38100" dist="38100" dir="2700000" algn="tl">
                    <a:srgbClr val="000000">
                      <a:alpha val="43137"/>
                    </a:srgbClr>
                  </a:outerShdw>
                </a:effectLst>
                <a:latin typeface="Comic Sans MS" panose="030F0702030302020204" pitchFamily="66" charset="0"/>
              </a:rPr>
              <a:t>Resilience</a:t>
            </a:r>
            <a:endParaRPr lang="en-US" sz="5400" b="1" i="1" cap="none" spc="300" dirty="0">
              <a:ln w="18415" cmpd="sng">
                <a:solidFill>
                  <a:sysClr val="windowText" lastClr="000000"/>
                </a:solidFill>
                <a:prstDash val="solid"/>
              </a:ln>
              <a:solidFill>
                <a:srgbClr val="FFFFFF"/>
              </a:solidFill>
              <a:effectLst>
                <a:glow rad="101600">
                  <a:schemeClr val="accent2">
                    <a:satMod val="175000"/>
                    <a:alpha val="40000"/>
                  </a:schemeClr>
                </a:glow>
                <a:outerShdw blurRad="38100" dist="38100" dir="2700000" algn="tl">
                  <a:srgbClr val="000000">
                    <a:alpha val="43137"/>
                  </a:srgbClr>
                </a:outerShdw>
              </a:effectLst>
              <a:latin typeface="Comic Sans MS" panose="030F0702030302020204" pitchFamily="66" charset="0"/>
            </a:endParaRPr>
          </a:p>
        </p:txBody>
      </p:sp>
      <p:sp>
        <p:nvSpPr>
          <p:cNvPr id="13" name="TextBox 12"/>
          <p:cNvSpPr txBox="1"/>
          <p:nvPr/>
        </p:nvSpPr>
        <p:spPr>
          <a:xfrm>
            <a:off x="5313040" y="3100898"/>
            <a:ext cx="4514236" cy="400110"/>
          </a:xfrm>
          <a:prstGeom prst="rect">
            <a:avLst/>
          </a:prstGeom>
          <a:noFill/>
        </p:spPr>
        <p:txBody>
          <a:bodyPr wrap="square" rtlCol="0">
            <a:spAutoFit/>
          </a:bodyPr>
          <a:lstStyle/>
          <a:p>
            <a:pPr algn="ctr"/>
            <a:r>
              <a:rPr lang="en-GB" sz="2000" b="1" i="1" dirty="0" smtClean="0">
                <a:latin typeface="Comic Sans MS" panose="030F0702030302020204" pitchFamily="66" charset="0"/>
              </a:rPr>
              <a:t>An introduction to</a:t>
            </a:r>
            <a:endParaRPr lang="en-GB" sz="2000" b="1" i="1" dirty="0">
              <a:latin typeface="Comic Sans MS" panose="030F0702030302020204" pitchFamily="66" charset="0"/>
            </a:endParaRPr>
          </a:p>
        </p:txBody>
      </p:sp>
      <p:pic>
        <p:nvPicPr>
          <p:cNvPr id="14" name="Picture 13"/>
          <p:cNvPicPr/>
          <p:nvPr/>
        </p:nvPicPr>
        <p:blipFill>
          <a:blip r:embed="rId3" cstate="print"/>
          <a:srcRect l="22302" r="6921"/>
          <a:stretch>
            <a:fillRect/>
          </a:stretch>
        </p:blipFill>
        <p:spPr bwMode="auto">
          <a:xfrm>
            <a:off x="6825208" y="1052736"/>
            <a:ext cx="1512167" cy="1944216"/>
          </a:xfrm>
          <a:prstGeom prst="rect">
            <a:avLst/>
          </a:prstGeom>
          <a:noFill/>
          <a:ln w="9525">
            <a:noFill/>
            <a:miter lim="800000"/>
            <a:headEnd/>
            <a:tailEnd/>
          </a:ln>
        </p:spPr>
      </p:pic>
      <p:sp>
        <p:nvSpPr>
          <p:cNvPr id="17" name="TextBox 16"/>
          <p:cNvSpPr txBox="1"/>
          <p:nvPr/>
        </p:nvSpPr>
        <p:spPr>
          <a:xfrm>
            <a:off x="416496" y="6165304"/>
            <a:ext cx="4032448" cy="707886"/>
          </a:xfrm>
          <a:prstGeom prst="rect">
            <a:avLst/>
          </a:prstGeom>
          <a:noFill/>
        </p:spPr>
        <p:txBody>
          <a:bodyPr wrap="square" rtlCol="0">
            <a:spAutoFit/>
          </a:bodyPr>
          <a:lstStyle/>
          <a:p>
            <a:pPr algn="ctr"/>
            <a:r>
              <a:rPr lang="en-GB" sz="800" i="1" dirty="0" smtClean="0">
                <a:latin typeface="Comic Sans MS" panose="030F0702030302020204" pitchFamily="66" charset="0"/>
              </a:rPr>
              <a:t>‘Remember </a:t>
            </a:r>
            <a:r>
              <a:rPr lang="en-GB" sz="800" i="1" dirty="0">
                <a:latin typeface="Comic Sans MS" panose="030F0702030302020204" pitchFamily="66" charset="0"/>
              </a:rPr>
              <a:t>that what you are doing is enormously important. You may not feel as </a:t>
            </a:r>
            <a:r>
              <a:rPr lang="en-GB" sz="800" i="1" dirty="0" smtClean="0">
                <a:latin typeface="Comic Sans MS" panose="030F0702030302020204" pitchFamily="66" charset="0"/>
              </a:rPr>
              <a:t>though you </a:t>
            </a:r>
            <a:r>
              <a:rPr lang="en-GB" sz="800" i="1" dirty="0">
                <a:latin typeface="Comic Sans MS" panose="030F0702030302020204" pitchFamily="66" charset="0"/>
              </a:rPr>
              <a:t>have made a difference. However, it is critical to remember that every positive experience </a:t>
            </a:r>
            <a:r>
              <a:rPr lang="en-GB" sz="800" i="1" dirty="0" smtClean="0">
                <a:latin typeface="Comic Sans MS" panose="030F0702030302020204" pitchFamily="66" charset="0"/>
              </a:rPr>
              <a:t>a child </a:t>
            </a:r>
            <a:r>
              <a:rPr lang="en-GB" sz="800" i="1" dirty="0">
                <a:latin typeface="Comic Sans MS" panose="030F0702030302020204" pitchFamily="66" charset="0"/>
              </a:rPr>
              <a:t>has with a kind, attentive, respectful, adult - even when brief -</a:t>
            </a:r>
            <a:r>
              <a:rPr lang="en-GB" sz="800" i="1" dirty="0" smtClean="0">
                <a:latin typeface="Comic Sans MS" panose="030F0702030302020204" pitchFamily="66" charset="0"/>
              </a:rPr>
              <a:t>can </a:t>
            </a:r>
            <a:r>
              <a:rPr lang="en-GB" sz="800" i="1" dirty="0">
                <a:latin typeface="Comic Sans MS" panose="030F0702030302020204" pitchFamily="66" charset="0"/>
              </a:rPr>
              <a:t>help refute what </a:t>
            </a:r>
            <a:r>
              <a:rPr lang="en-GB" sz="800" i="1" dirty="0" smtClean="0">
                <a:latin typeface="Comic Sans MS" panose="030F0702030302020204" pitchFamily="66" charset="0"/>
              </a:rPr>
              <a:t>they have </a:t>
            </a:r>
            <a:r>
              <a:rPr lang="en-GB" sz="800" i="1" dirty="0">
                <a:latin typeface="Comic Sans MS" panose="030F0702030302020204" pitchFamily="66" charset="0"/>
              </a:rPr>
              <a:t>known in the past</a:t>
            </a:r>
            <a:r>
              <a:rPr lang="en-GB" sz="800" i="1" dirty="0" smtClean="0">
                <a:latin typeface="Comic Sans MS" panose="030F0702030302020204" pitchFamily="66" charset="0"/>
              </a:rPr>
              <a:t>.’</a:t>
            </a:r>
            <a:endParaRPr lang="en-GB" sz="800" i="1" dirty="0">
              <a:latin typeface="Comic Sans MS" panose="030F0702030302020204" pitchFamily="66" charset="0"/>
            </a:endParaRPr>
          </a:p>
          <a:p>
            <a:pPr algn="r"/>
            <a:r>
              <a:rPr lang="en-GB" sz="800" i="1" dirty="0">
                <a:latin typeface="Comic Sans MS" panose="030F0702030302020204" pitchFamily="66" charset="0"/>
              </a:rPr>
              <a:t>Dr. Bruce Perry</a:t>
            </a:r>
          </a:p>
        </p:txBody>
      </p:sp>
      <p:sp>
        <p:nvSpPr>
          <p:cNvPr id="21" name="TextBox 20"/>
          <p:cNvSpPr txBox="1"/>
          <p:nvPr/>
        </p:nvSpPr>
        <p:spPr>
          <a:xfrm>
            <a:off x="272480" y="246117"/>
            <a:ext cx="4248472" cy="5863144"/>
          </a:xfrm>
          <a:prstGeom prst="rect">
            <a:avLst/>
          </a:prstGeom>
          <a:noFill/>
        </p:spPr>
        <p:txBody>
          <a:bodyPr wrap="square" rtlCol="0">
            <a:spAutoFit/>
          </a:bodyPr>
          <a:lstStyle/>
          <a:p>
            <a:r>
              <a:rPr lang="en-GB" sz="1200" b="1" dirty="0" smtClean="0">
                <a:latin typeface="Comic Sans MS" panose="030F0702030302020204" pitchFamily="66" charset="0"/>
              </a:rPr>
              <a:t>Ideas for parents</a:t>
            </a:r>
          </a:p>
          <a:p>
            <a:pPr algn="just"/>
            <a:r>
              <a:rPr lang="en-GB" sz="1100" dirty="0" smtClean="0">
                <a:latin typeface="Comic Sans MS" panose="030F0702030302020204" pitchFamily="66" charset="0"/>
              </a:rPr>
              <a:t>Because </a:t>
            </a:r>
            <a:r>
              <a:rPr lang="en-GB" sz="1100" dirty="0">
                <a:latin typeface="Comic Sans MS" panose="030F0702030302020204" pitchFamily="66" charset="0"/>
              </a:rPr>
              <a:t>life is full of challenges, the child who is resilient is more likely to be successful in life. How can we, as parents and caregivers, build resilience in our children? </a:t>
            </a:r>
          </a:p>
          <a:p>
            <a:endParaRPr lang="en-GB" sz="1000" dirty="0" smtClean="0">
              <a:latin typeface="Comic Sans MS" pitchFamily="66" charset="0"/>
            </a:endParaRPr>
          </a:p>
          <a:p>
            <a:pPr marL="342900" lvl="0" indent="-342900" algn="just">
              <a:spcAft>
                <a:spcPts val="600"/>
              </a:spcAft>
              <a:buFont typeface="Arial" pitchFamily="34" charset="0"/>
              <a:buChar char="•"/>
              <a:tabLst>
                <a:tab pos="457200" algn="l"/>
              </a:tabLst>
            </a:pPr>
            <a:r>
              <a:rPr lang="en-GB" sz="1000" i="1" dirty="0" smtClean="0">
                <a:latin typeface="Comic Sans MS" panose="030F0702030302020204" pitchFamily="66" charset="0"/>
                <a:ea typeface="Times New Roman"/>
                <a:cs typeface="Times New Roman"/>
              </a:rPr>
              <a:t>Help your child be good at things. Help your child know that he/she is good at things. Say it. Everyday.</a:t>
            </a:r>
            <a:endParaRPr lang="en-GB" sz="1000" i="1" dirty="0" smtClean="0">
              <a:latin typeface="Comic Sans MS" panose="030F0702030302020204" pitchFamily="66" charset="0"/>
              <a:ea typeface="SimSun"/>
              <a:cs typeface="Times New Roman"/>
            </a:endParaRPr>
          </a:p>
          <a:p>
            <a:pPr marL="342900" lvl="0" indent="-342900" algn="just">
              <a:spcAft>
                <a:spcPts val="600"/>
              </a:spcAft>
              <a:buFont typeface="Arial" pitchFamily="34" charset="0"/>
              <a:buChar char="•"/>
              <a:tabLst>
                <a:tab pos="457200" algn="l"/>
              </a:tabLst>
            </a:pPr>
            <a:r>
              <a:rPr lang="en-GB" sz="1000" i="1" dirty="0" smtClean="0">
                <a:latin typeface="Comic Sans MS" panose="030F0702030302020204" pitchFamily="66" charset="0"/>
                <a:ea typeface="Times New Roman"/>
                <a:cs typeface="Times New Roman"/>
              </a:rPr>
              <a:t>Teach your child right from wrong. Not just with your words, but with your actions. Children learn not from what we say, but from what we do.</a:t>
            </a:r>
            <a:endParaRPr lang="en-GB" sz="1000" i="1" dirty="0" smtClean="0">
              <a:latin typeface="Comic Sans MS" panose="030F0702030302020204" pitchFamily="66" charset="0"/>
              <a:ea typeface="SimSun"/>
              <a:cs typeface="Times New Roman"/>
            </a:endParaRPr>
          </a:p>
          <a:p>
            <a:pPr marL="342900" lvl="0" indent="-342900" algn="just">
              <a:spcAft>
                <a:spcPts val="600"/>
              </a:spcAft>
              <a:buFont typeface="Arial" pitchFamily="34" charset="0"/>
              <a:buChar char="•"/>
              <a:tabLst>
                <a:tab pos="457200" algn="l"/>
              </a:tabLst>
            </a:pPr>
            <a:r>
              <a:rPr lang="en-GB" sz="1000" i="1" dirty="0" smtClean="0">
                <a:latin typeface="Comic Sans MS" panose="030F0702030302020204" pitchFamily="66" charset="0"/>
                <a:ea typeface="Times New Roman"/>
                <a:cs typeface="Times New Roman"/>
              </a:rPr>
              <a:t>Make sure that your child helps others. Volunteer as a family. In order to feel like the world is safe and secure, we must have confidence that others will help when we are in need; we never truly believe this unless we are willing to help others too.</a:t>
            </a:r>
            <a:endParaRPr lang="en-GB" sz="1000" i="1" dirty="0" smtClean="0">
              <a:latin typeface="Comic Sans MS" panose="030F0702030302020204" pitchFamily="66" charset="0"/>
              <a:ea typeface="SimSun"/>
              <a:cs typeface="Times New Roman"/>
            </a:endParaRPr>
          </a:p>
          <a:p>
            <a:pPr marL="342900" lvl="0" indent="-342900" algn="just">
              <a:spcAft>
                <a:spcPts val="600"/>
              </a:spcAft>
              <a:buFont typeface="Arial" pitchFamily="34" charset="0"/>
              <a:buChar char="•"/>
              <a:tabLst>
                <a:tab pos="457200" algn="l"/>
              </a:tabLst>
            </a:pPr>
            <a:r>
              <a:rPr lang="en-GB" sz="1000" i="1" dirty="0" smtClean="0">
                <a:latin typeface="Comic Sans MS" panose="030F0702030302020204" pitchFamily="66" charset="0"/>
                <a:ea typeface="Times New Roman"/>
                <a:cs typeface="Times New Roman"/>
              </a:rPr>
              <a:t>Help your child build coping skills. Talk with your child about how you deal with difficulties in life. Help your child learn strategies to stay calm.</a:t>
            </a:r>
            <a:endParaRPr lang="en-GB" sz="1000" i="1" dirty="0" smtClean="0">
              <a:latin typeface="Comic Sans MS" panose="030F0702030302020204" pitchFamily="66" charset="0"/>
              <a:ea typeface="SimSun"/>
              <a:cs typeface="Times New Roman"/>
            </a:endParaRPr>
          </a:p>
          <a:p>
            <a:pPr marL="342900" lvl="0" indent="-342900" algn="just">
              <a:spcAft>
                <a:spcPts val="600"/>
              </a:spcAft>
              <a:buFont typeface="Arial" pitchFamily="34" charset="0"/>
              <a:buChar char="•"/>
              <a:tabLst>
                <a:tab pos="457200" algn="l"/>
              </a:tabLst>
            </a:pPr>
            <a:r>
              <a:rPr lang="en-GB" sz="1000" i="1" dirty="0" smtClean="0">
                <a:latin typeface="Comic Sans MS" panose="030F0702030302020204" pitchFamily="66" charset="0"/>
                <a:ea typeface="Times New Roman"/>
                <a:cs typeface="Times New Roman"/>
              </a:rPr>
              <a:t>Give your child control over things. Let your child make decisions about things that impact him or her: what the family has for dinner, what music to play in the car or what he/she wears today. Give your child age-appropriate jobs in the house. A child who has a sense that he/she can control some things in life will have a sense of ownership and investment.</a:t>
            </a:r>
            <a:endParaRPr lang="en-GB" sz="1000" i="1" dirty="0" smtClean="0">
              <a:latin typeface="Comic Sans MS" panose="030F0702030302020204" pitchFamily="66" charset="0"/>
              <a:ea typeface="SimSun"/>
              <a:cs typeface="Times New Roman"/>
            </a:endParaRPr>
          </a:p>
          <a:p>
            <a:pPr marL="342900" lvl="0" indent="-342900" algn="just">
              <a:spcAft>
                <a:spcPts val="600"/>
              </a:spcAft>
              <a:buFont typeface="+mj-lt"/>
              <a:buAutoNum type="arabicPeriod"/>
              <a:tabLst>
                <a:tab pos="457200" algn="l"/>
              </a:tabLst>
            </a:pPr>
            <a:r>
              <a:rPr lang="en-GB" sz="1000" i="1" dirty="0" smtClean="0">
                <a:latin typeface="Comic Sans MS" panose="030F0702030302020204" pitchFamily="66" charset="0"/>
                <a:ea typeface="Times New Roman"/>
                <a:cs typeface="Times New Roman"/>
              </a:rPr>
              <a:t>Lastly, these are words that every child needs to hear and every parent needs to say. They help connect you with your child. A connection with a loving parent is the primary foundation of resilience. </a:t>
            </a:r>
            <a:endParaRPr lang="en-GB" sz="1000" i="1" dirty="0" smtClean="0">
              <a:latin typeface="Comic Sans MS" panose="030F0702030302020204" pitchFamily="66" charset="0"/>
              <a:ea typeface="SimSun"/>
              <a:cs typeface="Times New Roman"/>
            </a:endParaRPr>
          </a:p>
          <a:p>
            <a:pPr marL="1143000" lvl="2" indent="-228600">
              <a:buSzPts val="1000"/>
              <a:buFont typeface="Wingdings"/>
              <a:buChar char=""/>
              <a:tabLst>
                <a:tab pos="1371600" algn="l"/>
              </a:tabLst>
            </a:pPr>
            <a:r>
              <a:rPr lang="en-GB" sz="1000" dirty="0" smtClean="0">
                <a:latin typeface="Comic Sans MS" panose="030F0702030302020204" pitchFamily="66" charset="0"/>
                <a:ea typeface="Times New Roman"/>
                <a:cs typeface="Times New Roman"/>
              </a:rPr>
              <a:t>“I love you.”</a:t>
            </a:r>
            <a:endParaRPr lang="en-GB" sz="1000" dirty="0">
              <a:latin typeface="Comic Sans MS" panose="030F0702030302020204" pitchFamily="66" charset="0"/>
              <a:ea typeface="SimSun"/>
              <a:cs typeface="Times New Roman"/>
            </a:endParaRPr>
          </a:p>
          <a:p>
            <a:pPr marL="1143000" lvl="2" indent="-228600">
              <a:buSzPts val="1000"/>
              <a:buFont typeface="Wingdings"/>
              <a:buChar char=""/>
              <a:tabLst>
                <a:tab pos="1371600" algn="l"/>
              </a:tabLst>
            </a:pPr>
            <a:r>
              <a:rPr lang="en-GB" sz="1000" dirty="0" smtClean="0">
                <a:latin typeface="Comic Sans MS" panose="030F0702030302020204" pitchFamily="66" charset="0"/>
                <a:ea typeface="Times New Roman"/>
                <a:cs typeface="Times New Roman"/>
              </a:rPr>
              <a:t>“I am sorry.” </a:t>
            </a:r>
            <a:endParaRPr lang="en-GB" sz="1000" dirty="0" smtClean="0">
              <a:latin typeface="Comic Sans MS" panose="030F0702030302020204" pitchFamily="66" charset="0"/>
              <a:ea typeface="SimSun"/>
              <a:cs typeface="Times New Roman"/>
            </a:endParaRPr>
          </a:p>
          <a:p>
            <a:pPr marL="1143000" lvl="2" indent="-228600">
              <a:buSzPts val="1000"/>
              <a:buFont typeface="Wingdings"/>
              <a:buChar char=""/>
              <a:tabLst>
                <a:tab pos="1371600" algn="l"/>
              </a:tabLst>
            </a:pPr>
            <a:r>
              <a:rPr lang="en-GB" sz="1000" dirty="0" smtClean="0">
                <a:latin typeface="Comic Sans MS" panose="030F0702030302020204" pitchFamily="66" charset="0"/>
                <a:ea typeface="Times New Roman"/>
                <a:cs typeface="Times New Roman"/>
              </a:rPr>
              <a:t>“I made a mistake.”</a:t>
            </a:r>
            <a:endParaRPr lang="en-GB" sz="1000" dirty="0" smtClean="0">
              <a:latin typeface="Comic Sans MS" panose="030F0702030302020204" pitchFamily="66" charset="0"/>
              <a:ea typeface="SimSun"/>
              <a:cs typeface="Times New Roman"/>
            </a:endParaRPr>
          </a:p>
          <a:p>
            <a:pPr marL="1143000" lvl="2" indent="-228600">
              <a:buSzPts val="1000"/>
              <a:buFont typeface="Wingdings"/>
              <a:buChar char=""/>
              <a:tabLst>
                <a:tab pos="1371600" algn="l"/>
              </a:tabLst>
            </a:pPr>
            <a:r>
              <a:rPr lang="en-GB" sz="1000" dirty="0" smtClean="0">
                <a:latin typeface="Comic Sans MS" panose="030F0702030302020204" pitchFamily="66" charset="0"/>
                <a:ea typeface="Times New Roman"/>
                <a:cs typeface="Times New Roman"/>
              </a:rPr>
              <a:t>“I forgive you.”</a:t>
            </a:r>
            <a:endParaRPr lang="en-GB" sz="1000" dirty="0" smtClean="0">
              <a:latin typeface="Comic Sans MS" panose="030F0702030302020204" pitchFamily="66" charset="0"/>
              <a:ea typeface="SimSun"/>
              <a:cs typeface="Times New Roman"/>
            </a:endParaRPr>
          </a:p>
          <a:p>
            <a:pPr marL="1143000" lvl="2" indent="-228600">
              <a:buSzPts val="1000"/>
              <a:buFont typeface="Wingdings"/>
              <a:buChar char=""/>
              <a:tabLst>
                <a:tab pos="1371600" algn="l"/>
              </a:tabLst>
            </a:pPr>
            <a:r>
              <a:rPr lang="en-GB" sz="1000" dirty="0" smtClean="0">
                <a:latin typeface="Comic Sans MS" panose="030F0702030302020204" pitchFamily="66" charset="0"/>
                <a:ea typeface="Times New Roman"/>
                <a:cs typeface="Times New Roman"/>
              </a:rPr>
              <a:t>“I believe in you.” </a:t>
            </a:r>
            <a:endParaRPr lang="en-GB" sz="1000" dirty="0" smtClean="0">
              <a:latin typeface="Comic Sans MS" panose="030F0702030302020204" pitchFamily="66" charset="0"/>
              <a:ea typeface="SimSun"/>
              <a:cs typeface="Times New Roman"/>
            </a:endParaRPr>
          </a:p>
          <a:p>
            <a:pPr marL="1143000" lvl="2" indent="-228600">
              <a:buSzPts val="1000"/>
              <a:buFont typeface="Wingdings"/>
              <a:buChar char=""/>
              <a:tabLst>
                <a:tab pos="1371600" algn="l"/>
              </a:tabLst>
            </a:pPr>
            <a:r>
              <a:rPr lang="en-GB" sz="1000" dirty="0" smtClean="0">
                <a:latin typeface="Comic Sans MS" panose="030F0702030302020204" pitchFamily="66" charset="0"/>
                <a:ea typeface="Times New Roman"/>
                <a:cs typeface="Times New Roman"/>
              </a:rPr>
              <a:t>“Thank you.”</a:t>
            </a:r>
            <a:endParaRPr lang="en-GB" sz="1000" dirty="0">
              <a:latin typeface="Comic Sans MS" panose="030F0702030302020204"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41032" y="116632"/>
            <a:ext cx="4536504" cy="6624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16" name="Rectangle 15"/>
          <p:cNvSpPr/>
          <p:nvPr/>
        </p:nvSpPr>
        <p:spPr>
          <a:xfrm>
            <a:off x="128464" y="116632"/>
            <a:ext cx="4536504" cy="6624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18" name="TextBox 17"/>
          <p:cNvSpPr txBox="1"/>
          <p:nvPr/>
        </p:nvSpPr>
        <p:spPr>
          <a:xfrm>
            <a:off x="272480" y="268188"/>
            <a:ext cx="4248472" cy="6401172"/>
          </a:xfrm>
          <a:prstGeom prst="rect">
            <a:avLst/>
          </a:prstGeom>
          <a:noFill/>
        </p:spPr>
        <p:txBody>
          <a:bodyPr wrap="square" rtlCol="0">
            <a:spAutoFit/>
          </a:bodyPr>
          <a:lstStyle/>
          <a:p>
            <a:r>
              <a:rPr lang="en-GB" sz="1200" b="1" dirty="0" smtClean="0">
                <a:latin typeface="Comic Sans MS" panose="030F0702030302020204" pitchFamily="66" charset="0"/>
              </a:rPr>
              <a:t>Background</a:t>
            </a:r>
          </a:p>
          <a:p>
            <a:pPr algn="just"/>
            <a:r>
              <a:rPr lang="en-GB" sz="1100" dirty="0">
                <a:solidFill>
                  <a:prstClr val="black"/>
                </a:solidFill>
                <a:latin typeface="Comic Sans MS" panose="030F0702030302020204" pitchFamily="66" charset="0"/>
              </a:rPr>
              <a:t>Last </a:t>
            </a:r>
            <a:r>
              <a:rPr lang="en-GB" sz="1100" dirty="0" smtClean="0">
                <a:solidFill>
                  <a:prstClr val="black"/>
                </a:solidFill>
                <a:latin typeface="Comic Sans MS" panose="030F0702030302020204" pitchFamily="66" charset="0"/>
              </a:rPr>
              <a:t>year our </a:t>
            </a:r>
            <a:r>
              <a:rPr lang="en-GB" sz="1100" dirty="0">
                <a:solidFill>
                  <a:prstClr val="black"/>
                </a:solidFill>
                <a:latin typeface="Comic Sans MS" panose="030F0702030302020204" pitchFamily="66" charset="0"/>
              </a:rPr>
              <a:t>school staff were trained in </a:t>
            </a:r>
            <a:r>
              <a:rPr lang="en-GB" sz="1100" i="1" dirty="0">
                <a:solidFill>
                  <a:prstClr val="black"/>
                </a:solidFill>
                <a:latin typeface="Comic Sans MS" panose="030F0702030302020204" pitchFamily="66" charset="0"/>
              </a:rPr>
              <a:t>The Confident Staff, Confident Children </a:t>
            </a:r>
            <a:r>
              <a:rPr lang="en-GB" sz="1100" dirty="0">
                <a:solidFill>
                  <a:prstClr val="black"/>
                </a:solidFill>
                <a:latin typeface="Comic Sans MS" panose="030F0702030302020204" pitchFamily="66" charset="0"/>
              </a:rPr>
              <a:t>programme. A series of Parent Workshops on </a:t>
            </a:r>
            <a:r>
              <a:rPr lang="en-GB" sz="1100" i="1" dirty="0">
                <a:solidFill>
                  <a:prstClr val="black"/>
                </a:solidFill>
                <a:latin typeface="Comic Sans MS" panose="030F0702030302020204" pitchFamily="66" charset="0"/>
              </a:rPr>
              <a:t>Raising Children with Confidence </a:t>
            </a:r>
            <a:r>
              <a:rPr lang="en-GB" sz="1100" dirty="0">
                <a:solidFill>
                  <a:prstClr val="black"/>
                </a:solidFill>
                <a:latin typeface="Comic Sans MS" panose="030F0702030302020204" pitchFamily="66" charset="0"/>
              </a:rPr>
              <a:t>were also held at the school and in our nursery.  The training was very warmly received by everyone and as a result we have identified a 3 year plan for the promotion of positive mental and emotional </a:t>
            </a:r>
            <a:r>
              <a:rPr lang="en-GB" sz="1100" dirty="0" smtClean="0">
                <a:solidFill>
                  <a:prstClr val="black"/>
                </a:solidFill>
                <a:latin typeface="Comic Sans MS" panose="030F0702030302020204" pitchFamily="66" charset="0"/>
              </a:rPr>
              <a:t>wellbeing.  Over the next three years we will be focussing on the topics of </a:t>
            </a:r>
            <a:r>
              <a:rPr lang="en-GB" sz="1100" i="1" dirty="0" smtClean="0">
                <a:solidFill>
                  <a:prstClr val="black"/>
                </a:solidFill>
                <a:latin typeface="Comic Sans MS" panose="030F0702030302020204" pitchFamily="66" charset="0"/>
              </a:rPr>
              <a:t>resilience</a:t>
            </a:r>
            <a:r>
              <a:rPr lang="en-GB" sz="1100" dirty="0" smtClean="0">
                <a:solidFill>
                  <a:prstClr val="black"/>
                </a:solidFill>
                <a:latin typeface="Comic Sans MS" panose="030F0702030302020204" pitchFamily="66" charset="0"/>
              </a:rPr>
              <a:t>, </a:t>
            </a:r>
            <a:r>
              <a:rPr lang="en-GB" sz="1100" i="1" dirty="0" smtClean="0">
                <a:solidFill>
                  <a:prstClr val="black"/>
                </a:solidFill>
                <a:latin typeface="Comic Sans MS" panose="030F0702030302020204" pitchFamily="66" charset="0"/>
              </a:rPr>
              <a:t>positive mindsets </a:t>
            </a:r>
            <a:r>
              <a:rPr lang="en-GB" sz="1100" dirty="0" smtClean="0">
                <a:solidFill>
                  <a:prstClr val="black"/>
                </a:solidFill>
                <a:latin typeface="Comic Sans MS" panose="030F0702030302020204" pitchFamily="66" charset="0"/>
              </a:rPr>
              <a:t>and </a:t>
            </a:r>
            <a:r>
              <a:rPr lang="en-GB" sz="1100" i="1" dirty="0" smtClean="0">
                <a:solidFill>
                  <a:prstClr val="black"/>
                </a:solidFill>
                <a:latin typeface="Comic Sans MS" panose="030F0702030302020204" pitchFamily="66" charset="0"/>
              </a:rPr>
              <a:t>developing empathy.  </a:t>
            </a:r>
            <a:r>
              <a:rPr lang="en-GB" sz="1100" dirty="0" smtClean="0">
                <a:solidFill>
                  <a:prstClr val="black"/>
                </a:solidFill>
                <a:latin typeface="Comic Sans MS" panose="030F0702030302020204" pitchFamily="66" charset="0"/>
              </a:rPr>
              <a:t>We start this session with </a:t>
            </a:r>
            <a:r>
              <a:rPr lang="en-GB" sz="1100" dirty="0" smtClean="0">
                <a:latin typeface="Comic Sans MS" panose="030F0702030302020204" pitchFamily="66" charset="0"/>
              </a:rPr>
              <a:t>a whole school  programme based on the development of </a:t>
            </a:r>
            <a:r>
              <a:rPr lang="en-GB" sz="1100" i="1" dirty="0" smtClean="0">
                <a:latin typeface="Comic Sans MS" panose="030F0702030302020204" pitchFamily="66" charset="0"/>
              </a:rPr>
              <a:t>Resilience.</a:t>
            </a:r>
            <a:endParaRPr lang="en-GB" sz="1100" dirty="0" smtClean="0">
              <a:latin typeface="Comic Sans MS" panose="030F0702030302020204" pitchFamily="66" charset="0"/>
            </a:endParaRPr>
          </a:p>
          <a:p>
            <a:endParaRPr lang="en-GB" sz="1200" b="1" dirty="0">
              <a:latin typeface="Comic Sans MS" panose="030F0702030302020204" pitchFamily="66" charset="0"/>
            </a:endParaRPr>
          </a:p>
          <a:p>
            <a:r>
              <a:rPr lang="en-GB" sz="1200" b="1" dirty="0" smtClean="0">
                <a:latin typeface="Comic Sans MS" panose="030F0702030302020204" pitchFamily="66" charset="0"/>
              </a:rPr>
              <a:t>What </a:t>
            </a:r>
            <a:r>
              <a:rPr lang="en-GB" sz="1200" b="1" dirty="0">
                <a:latin typeface="Comic Sans MS" panose="030F0702030302020204" pitchFamily="66" charset="0"/>
              </a:rPr>
              <a:t>is Resilience</a:t>
            </a:r>
            <a:r>
              <a:rPr lang="en-GB" sz="1200" b="1" dirty="0" smtClean="0">
                <a:latin typeface="Comic Sans MS" panose="030F0702030302020204" pitchFamily="66" charset="0"/>
              </a:rPr>
              <a:t>?</a:t>
            </a:r>
          </a:p>
          <a:p>
            <a:pPr algn="just"/>
            <a:r>
              <a:rPr lang="en-GB" sz="1100" dirty="0" smtClean="0">
                <a:latin typeface="Comic Sans MS" panose="030F0702030302020204" pitchFamily="66" charset="0"/>
              </a:rPr>
              <a:t>Everyone goes </a:t>
            </a:r>
            <a:r>
              <a:rPr lang="en-GB" sz="1100" dirty="0">
                <a:latin typeface="Comic Sans MS" panose="030F0702030302020204" pitchFamily="66" charset="0"/>
              </a:rPr>
              <a:t>through ups and downs in </a:t>
            </a:r>
            <a:r>
              <a:rPr lang="en-GB" sz="1100" dirty="0" smtClean="0">
                <a:latin typeface="Comic Sans MS" panose="030F0702030302020204" pitchFamily="66" charset="0"/>
              </a:rPr>
              <a:t>their life. Feelings </a:t>
            </a:r>
            <a:r>
              <a:rPr lang="en-GB" sz="1100" dirty="0">
                <a:latin typeface="Comic Sans MS" panose="030F0702030302020204" pitchFamily="66" charset="0"/>
              </a:rPr>
              <a:t>of sadness, frustration and disappointment are normal reactions to struggles, </a:t>
            </a:r>
            <a:r>
              <a:rPr lang="en-GB" sz="1100" dirty="0" smtClean="0">
                <a:latin typeface="Comic Sans MS" panose="030F0702030302020204" pitchFamily="66" charset="0"/>
              </a:rPr>
              <a:t>setbacks and </a:t>
            </a:r>
            <a:r>
              <a:rPr lang="en-GB" sz="1100" dirty="0">
                <a:latin typeface="Comic Sans MS" panose="030F0702030302020204" pitchFamily="66" charset="0"/>
              </a:rPr>
              <a:t>disappointments. </a:t>
            </a:r>
            <a:r>
              <a:rPr lang="en-GB" sz="1100" i="1" dirty="0" smtClean="0">
                <a:latin typeface="Comic Sans MS" panose="030F0702030302020204" pitchFamily="66" charset="0"/>
              </a:rPr>
              <a:t>Resilience</a:t>
            </a:r>
            <a:r>
              <a:rPr lang="en-GB" sz="1100" dirty="0" smtClean="0">
                <a:latin typeface="Comic Sans MS" panose="030F0702030302020204" pitchFamily="66" charset="0"/>
              </a:rPr>
              <a:t> </a:t>
            </a:r>
            <a:r>
              <a:rPr lang="en-GB" sz="1100" dirty="0">
                <a:latin typeface="Comic Sans MS" panose="030F0702030302020204" pitchFamily="66" charset="0"/>
              </a:rPr>
              <a:t>is concerned with what we need or can develop that will help us to cope with </a:t>
            </a:r>
            <a:r>
              <a:rPr lang="en-GB" sz="1100" dirty="0" smtClean="0">
                <a:latin typeface="Comic Sans MS" panose="030F0702030302020204" pitchFamily="66" charset="0"/>
              </a:rPr>
              <a:t>difficult times. </a:t>
            </a:r>
            <a:r>
              <a:rPr lang="en-GB" sz="1100" dirty="0">
                <a:latin typeface="Comic Sans MS" panose="030F0702030302020204" pitchFamily="66" charset="0"/>
              </a:rPr>
              <a:t>It is closely related to mental wellbeing which is defined </a:t>
            </a:r>
            <a:r>
              <a:rPr lang="en-GB" sz="1100" dirty="0" smtClean="0">
                <a:latin typeface="Comic Sans MS" panose="030F0702030302020204" pitchFamily="66" charset="0"/>
              </a:rPr>
              <a:t>as:</a:t>
            </a:r>
          </a:p>
          <a:p>
            <a:pPr algn="just"/>
            <a:endParaRPr lang="en-GB" sz="1200" dirty="0" smtClean="0">
              <a:latin typeface="Comic Sans MS" panose="030F0702030302020204" pitchFamily="66" charset="0"/>
            </a:endParaRPr>
          </a:p>
          <a:p>
            <a:pPr algn="ctr"/>
            <a:r>
              <a:rPr lang="en-GB" sz="900" i="1" dirty="0" smtClean="0">
                <a:latin typeface="Comic Sans MS" pitchFamily="66" charset="0"/>
              </a:rPr>
              <a:t> ‘</a:t>
            </a:r>
            <a:r>
              <a:rPr lang="en-GB" sz="900" b="1" i="1" dirty="0" smtClean="0">
                <a:latin typeface="Comic Sans MS" pitchFamily="66" charset="0"/>
              </a:rPr>
              <a:t>a state of well-being in which every individual realises his or her own potential, can cope with the normal stresses of life, can work productively and fruitfully, and is able to make a contribution to her or his community.’ </a:t>
            </a:r>
          </a:p>
          <a:p>
            <a:pPr algn="ctr"/>
            <a:r>
              <a:rPr lang="en-GB" sz="900" i="1" dirty="0" smtClean="0">
                <a:latin typeface="Comic Sans MS" panose="030F0702030302020204" pitchFamily="66" charset="0"/>
              </a:rPr>
              <a:t>(World Health Organisation) </a:t>
            </a:r>
            <a:endParaRPr lang="en-GB" sz="900" i="1" dirty="0">
              <a:latin typeface="Comic Sans MS" panose="030F0702030302020204" pitchFamily="66" charset="0"/>
            </a:endParaRPr>
          </a:p>
          <a:p>
            <a:endParaRPr lang="en-GB" sz="1100" b="1" dirty="0">
              <a:latin typeface="Comic Sans MS" panose="030F0702030302020204" pitchFamily="66" charset="0"/>
            </a:endParaRPr>
          </a:p>
          <a:p>
            <a:r>
              <a:rPr lang="en-GB" sz="1200" b="1" dirty="0" smtClean="0">
                <a:latin typeface="Comic Sans MS" panose="030F0702030302020204" pitchFamily="66" charset="0"/>
              </a:rPr>
              <a:t>Our Resilience Programme</a:t>
            </a:r>
          </a:p>
          <a:p>
            <a:pPr algn="just"/>
            <a:r>
              <a:rPr lang="en-GB" sz="1100" dirty="0" smtClean="0">
                <a:latin typeface="Comic Sans MS" panose="030F0702030302020204" pitchFamily="66" charset="0"/>
              </a:rPr>
              <a:t>Some children </a:t>
            </a:r>
            <a:r>
              <a:rPr lang="en-GB" sz="1100" dirty="0">
                <a:latin typeface="Comic Sans MS" panose="030F0702030302020204" pitchFamily="66" charset="0"/>
              </a:rPr>
              <a:t>are resilient by </a:t>
            </a:r>
            <a:r>
              <a:rPr lang="en-GB" sz="1100" dirty="0" smtClean="0">
                <a:latin typeface="Comic Sans MS" panose="030F0702030302020204" pitchFamily="66" charset="0"/>
              </a:rPr>
              <a:t>nature - their </a:t>
            </a:r>
            <a:r>
              <a:rPr lang="en-GB" sz="1100" dirty="0">
                <a:latin typeface="Comic Sans MS" panose="030F0702030302020204" pitchFamily="66" charset="0"/>
              </a:rPr>
              <a:t>temperament helps them to be mentally and </a:t>
            </a:r>
            <a:r>
              <a:rPr lang="en-GB" sz="1100" dirty="0" smtClean="0">
                <a:latin typeface="Comic Sans MS" panose="030F0702030302020204" pitchFamily="66" charset="0"/>
              </a:rPr>
              <a:t>psychologically tough.</a:t>
            </a:r>
            <a:r>
              <a:rPr lang="en-GB" sz="1100" dirty="0">
                <a:latin typeface="Comic Sans MS" panose="030F0702030302020204" pitchFamily="66" charset="0"/>
              </a:rPr>
              <a:t>  </a:t>
            </a:r>
            <a:r>
              <a:rPr lang="en-GB" sz="1100" dirty="0" smtClean="0">
                <a:latin typeface="Comic Sans MS" panose="030F0702030302020204" pitchFamily="66" charset="0"/>
              </a:rPr>
              <a:t>You know </a:t>
            </a:r>
            <a:r>
              <a:rPr lang="en-GB" sz="1100" dirty="0">
                <a:latin typeface="Comic Sans MS" panose="030F0702030302020204" pitchFamily="66" charset="0"/>
              </a:rPr>
              <a:t>those </a:t>
            </a:r>
            <a:r>
              <a:rPr lang="en-GB" sz="1100" dirty="0" smtClean="0">
                <a:latin typeface="Comic Sans MS" panose="030F0702030302020204" pitchFamily="66" charset="0"/>
              </a:rPr>
              <a:t>children. </a:t>
            </a:r>
            <a:r>
              <a:rPr lang="en-GB" sz="1100" dirty="0">
                <a:latin typeface="Comic Sans MS" panose="030F0702030302020204" pitchFamily="66" charset="0"/>
              </a:rPr>
              <a:t>They get straight back up after a setback </a:t>
            </a:r>
            <a:r>
              <a:rPr lang="en-GB" sz="1100" dirty="0" smtClean="0">
                <a:latin typeface="Comic Sans MS" panose="030F0702030302020204" pitchFamily="66" charset="0"/>
              </a:rPr>
              <a:t>or disappointment</a:t>
            </a:r>
            <a:r>
              <a:rPr lang="en-GB" sz="1100" dirty="0">
                <a:latin typeface="Comic Sans MS" panose="030F0702030302020204" pitchFamily="66" charset="0"/>
              </a:rPr>
              <a:t>. Rejection in the </a:t>
            </a:r>
            <a:r>
              <a:rPr lang="en-GB" sz="1100" dirty="0" smtClean="0">
                <a:latin typeface="Comic Sans MS" pitchFamily="66" charset="0"/>
              </a:rPr>
              <a:t>playground doesn’t faze them. Unfortunately </a:t>
            </a:r>
            <a:r>
              <a:rPr lang="en-GB" sz="1100" dirty="0">
                <a:latin typeface="Comic Sans MS" panose="030F0702030302020204" pitchFamily="66" charset="0"/>
              </a:rPr>
              <a:t>not every </a:t>
            </a:r>
            <a:r>
              <a:rPr lang="en-GB" sz="1100" dirty="0" smtClean="0">
                <a:latin typeface="Comic Sans MS" panose="030F0702030302020204" pitchFamily="66" charset="0"/>
              </a:rPr>
              <a:t>child has </a:t>
            </a:r>
            <a:r>
              <a:rPr lang="en-GB" sz="1100" dirty="0">
                <a:latin typeface="Comic Sans MS" panose="030F0702030302020204" pitchFamily="66" charset="0"/>
              </a:rPr>
              <a:t>such natural </a:t>
            </a:r>
            <a:r>
              <a:rPr lang="en-GB" sz="1100" dirty="0" smtClean="0">
                <a:latin typeface="Comic Sans MS" panose="030F0702030302020204" pitchFamily="66" charset="0"/>
              </a:rPr>
              <a:t>resilience.    </a:t>
            </a:r>
          </a:p>
          <a:p>
            <a:pPr algn="just"/>
            <a:endParaRPr lang="en-GB" sz="1100" dirty="0">
              <a:latin typeface="Comic Sans MS" panose="030F0702030302020204" pitchFamily="66" charset="0"/>
            </a:endParaRPr>
          </a:p>
          <a:p>
            <a:pPr algn="just"/>
            <a:r>
              <a:rPr lang="en-GB" sz="1100" dirty="0" smtClean="0">
                <a:latin typeface="Comic Sans MS" panose="030F0702030302020204" pitchFamily="66" charset="0"/>
              </a:rPr>
              <a:t>The good news is that most of the research shows that resilience can be nurtured and developed, particularly when parents themselves are resilient and they actively foster it in their children.</a:t>
            </a:r>
          </a:p>
        </p:txBody>
      </p:sp>
      <p:sp>
        <p:nvSpPr>
          <p:cNvPr id="20" name="Rectangle 19"/>
          <p:cNvSpPr/>
          <p:nvPr/>
        </p:nvSpPr>
        <p:spPr>
          <a:xfrm>
            <a:off x="5457056" y="260648"/>
            <a:ext cx="4032448" cy="769441"/>
          </a:xfrm>
          <a:prstGeom prst="rect">
            <a:avLst/>
          </a:prstGeom>
        </p:spPr>
        <p:txBody>
          <a:bodyPr wrap="square">
            <a:spAutoFit/>
          </a:bodyPr>
          <a:lstStyle/>
          <a:p>
            <a:pPr algn="just"/>
            <a:r>
              <a:rPr lang="en-GB" sz="1100" baseline="0" dirty="0" smtClean="0">
                <a:latin typeface="Comic Sans MS" panose="030F0702030302020204" pitchFamily="66" charset="0"/>
              </a:rPr>
              <a:t>Below are ten factors proven through research to promote positive mental health and emotional</a:t>
            </a:r>
            <a:r>
              <a:rPr lang="en-GB" sz="1100" dirty="0" smtClean="0">
                <a:latin typeface="Comic Sans MS" panose="030F0702030302020204" pitchFamily="66" charset="0"/>
              </a:rPr>
              <a:t> </a:t>
            </a:r>
            <a:r>
              <a:rPr lang="en-GB" sz="1100" baseline="0" dirty="0" smtClean="0">
                <a:latin typeface="Comic Sans MS" panose="030F0702030302020204" pitchFamily="66" charset="0"/>
              </a:rPr>
              <a:t>wellbeing.  These themes will be explored at South</a:t>
            </a:r>
            <a:r>
              <a:rPr lang="en-GB" sz="1100" dirty="0" smtClean="0">
                <a:latin typeface="Comic Sans MS" panose="030F0702030302020204" pitchFamily="66" charset="0"/>
              </a:rPr>
              <a:t> Morningside </a:t>
            </a:r>
            <a:r>
              <a:rPr lang="en-GB" sz="1100" baseline="0" dirty="0" smtClean="0">
                <a:latin typeface="Comic Sans MS" panose="030F0702030302020204" pitchFamily="66" charset="0"/>
              </a:rPr>
              <a:t>though a 3 week focus on each.</a:t>
            </a:r>
            <a:endParaRPr lang="en-GB" sz="1100" b="1" dirty="0" smtClean="0">
              <a:latin typeface="Comic Sans MS" panose="030F0702030302020204" pitchFamily="66" charset="0"/>
            </a:endParaRPr>
          </a:p>
        </p:txBody>
      </p:sp>
      <p:graphicFrame>
        <p:nvGraphicFramePr>
          <p:cNvPr id="21" name="Table 20"/>
          <p:cNvGraphicFramePr>
            <a:graphicFrameLocks noGrp="1"/>
          </p:cNvGraphicFramePr>
          <p:nvPr>
            <p:extLst>
              <p:ext uri="{D42A27DB-BD31-4B8C-83A1-F6EECF244321}">
                <p14:modId xmlns:p14="http://schemas.microsoft.com/office/powerpoint/2010/main" val="1077567385"/>
              </p:ext>
            </p:extLst>
          </p:nvPr>
        </p:nvGraphicFramePr>
        <p:xfrm>
          <a:off x="5601072" y="1124743"/>
          <a:ext cx="3816424" cy="5513340"/>
        </p:xfrm>
        <a:graphic>
          <a:graphicData uri="http://schemas.openxmlformats.org/drawingml/2006/table">
            <a:tbl>
              <a:tblPr firstRow="1" bandRow="1">
                <a:tableStyleId>{7E9639D4-E3E2-4D34-9284-5A2195B3D0D7}</a:tableStyleId>
              </a:tblPr>
              <a:tblGrid>
                <a:gridCol w="1908212"/>
                <a:gridCol w="1908212"/>
              </a:tblGrid>
              <a:tr h="41361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aseline="0" dirty="0" smtClean="0">
                          <a:latin typeface="Chalkboard" pitchFamily="66" charset="0"/>
                        </a:rPr>
                        <a:t> Resilience</a:t>
                      </a:r>
                      <a:endParaRPr lang="en-GB" b="1" dirty="0" smtClean="0">
                        <a:latin typeface="Chalkboard" pitchFamily="66" charset="0"/>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0" dirty="0" smtClean="0">
                        <a:latin typeface="Chalkboard" pitchFamily="66" charset="0"/>
                      </a:endParaRPr>
                    </a:p>
                  </a:txBody>
                  <a:tcPr/>
                </a:tc>
              </a:tr>
              <a:tr h="413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tx1"/>
                          </a:solidFill>
                          <a:latin typeface="Chalkboard" pitchFamily="66" charset="0"/>
                          <a:ea typeface="+mn-ea"/>
                          <a:cs typeface="+mn-cs"/>
                        </a:rPr>
                        <a:t>Keep connected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dirty="0" smtClean="0">
                          <a:latin typeface="Chalkboard" pitchFamily="66" charset="0"/>
                        </a:rPr>
                        <a:t>Do you have someone</a:t>
                      </a:r>
                      <a:r>
                        <a:rPr lang="en-GB" sz="900" b="0" baseline="0" dirty="0" smtClean="0">
                          <a:latin typeface="Chalkboard" pitchFamily="66" charset="0"/>
                        </a:rPr>
                        <a:t> to talk to, trust, turn to?</a:t>
                      </a:r>
                      <a:endParaRPr lang="en-GB" sz="900" b="0" dirty="0" smtClean="0">
                        <a:latin typeface="Chalkboard" pitchFamily="66" charset="0"/>
                      </a:endParaRPr>
                    </a:p>
                  </a:txBody>
                  <a:tcPr/>
                </a:tc>
              </a:tr>
              <a:tr h="5634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tx1"/>
                          </a:solidFill>
                          <a:latin typeface="Chalkboard" pitchFamily="66" charset="0"/>
                          <a:ea typeface="+mn-ea"/>
                          <a:cs typeface="+mn-cs"/>
                        </a:rPr>
                        <a:t>Do something you are</a:t>
                      </a:r>
                      <a:r>
                        <a:rPr lang="en-GB" sz="1400" b="1" kern="1200" baseline="0" dirty="0" smtClean="0">
                          <a:solidFill>
                            <a:schemeClr val="tx1"/>
                          </a:solidFill>
                          <a:latin typeface="Chalkboard" pitchFamily="66" charset="0"/>
                          <a:ea typeface="+mn-ea"/>
                          <a:cs typeface="+mn-cs"/>
                        </a:rPr>
                        <a:t> g</a:t>
                      </a:r>
                      <a:r>
                        <a:rPr lang="en-GB" sz="1400" b="1" kern="1200" dirty="0" smtClean="0">
                          <a:solidFill>
                            <a:schemeClr val="tx1"/>
                          </a:solidFill>
                          <a:latin typeface="Chalkboard" pitchFamily="66" charset="0"/>
                          <a:ea typeface="+mn-ea"/>
                          <a:cs typeface="+mn-cs"/>
                        </a:rPr>
                        <a:t>ood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When was the last time you were proud of something</a:t>
                      </a:r>
                      <a:r>
                        <a:rPr lang="en-GB" sz="900" b="0" kern="1200" baseline="0" dirty="0" smtClean="0">
                          <a:solidFill>
                            <a:schemeClr val="tx1"/>
                          </a:solidFill>
                          <a:latin typeface="Chalkboard" pitchFamily="66" charset="0"/>
                          <a:ea typeface="+mn-ea"/>
                          <a:cs typeface="+mn-cs"/>
                        </a:rPr>
                        <a:t> you did?</a:t>
                      </a:r>
                      <a:endParaRPr lang="en-GB" sz="900" b="0" kern="1200" dirty="0" smtClean="0">
                        <a:solidFill>
                          <a:schemeClr val="tx1"/>
                        </a:solidFill>
                        <a:latin typeface="Chalkboard" pitchFamily="66" charset="0"/>
                        <a:ea typeface="+mn-ea"/>
                        <a:cs typeface="+mn-cs"/>
                      </a:endParaRPr>
                    </a:p>
                  </a:txBody>
                  <a:tcPr/>
                </a:tc>
              </a:tr>
              <a:tr h="5425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Respect yourself</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Are you getting enough sleep?</a:t>
                      </a:r>
                      <a:r>
                        <a:rPr lang="en-GB" sz="900" b="0" kern="1200" baseline="0" dirty="0" smtClean="0">
                          <a:solidFill>
                            <a:schemeClr val="tx1"/>
                          </a:solidFill>
                          <a:latin typeface="Chalkboard" pitchFamily="66" charset="0"/>
                          <a:ea typeface="+mn-ea"/>
                          <a:cs typeface="+mn-cs"/>
                        </a:rPr>
                        <a:t>  When was the last time you ate/had a glass of water?</a:t>
                      </a:r>
                      <a:endParaRPr lang="en-GB" sz="900" b="0" kern="1200" dirty="0" smtClean="0">
                        <a:solidFill>
                          <a:schemeClr val="tx1"/>
                        </a:solidFill>
                        <a:latin typeface="Chalkboard" pitchFamily="66" charset="0"/>
                        <a:ea typeface="+mn-ea"/>
                        <a:cs typeface="+mn-cs"/>
                      </a:endParaRPr>
                    </a:p>
                  </a:txBody>
                  <a:tcPr/>
                </a:tc>
              </a:tr>
              <a:tr h="413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Stay healthy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Do you do any physical activity and how often?</a:t>
                      </a:r>
                    </a:p>
                  </a:txBody>
                  <a:tcPr/>
                </a:tc>
              </a:tr>
              <a:tr h="5425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Have fun</a:t>
                      </a:r>
                    </a:p>
                  </a:txBody>
                  <a:tcPr/>
                </a:tc>
                <a:tc>
                  <a:txBody>
                    <a:bodyPr/>
                    <a:lstStyle/>
                    <a:p>
                      <a:r>
                        <a:rPr lang="en-GB" sz="900" b="0" kern="1200" dirty="0" smtClean="0">
                          <a:solidFill>
                            <a:schemeClr val="tx1"/>
                          </a:solidFill>
                          <a:latin typeface="Chalkboard" pitchFamily="66" charset="0"/>
                          <a:ea typeface="+mn-ea"/>
                          <a:cs typeface="+mn-cs"/>
                        </a:rPr>
                        <a:t>What do you enjoy</a:t>
                      </a:r>
                      <a:r>
                        <a:rPr lang="en-GB" sz="900" b="0" kern="1200" baseline="0" dirty="0" smtClean="0">
                          <a:solidFill>
                            <a:schemeClr val="tx1"/>
                          </a:solidFill>
                          <a:latin typeface="Chalkboard" pitchFamily="66" charset="0"/>
                          <a:ea typeface="+mn-ea"/>
                          <a:cs typeface="+mn-cs"/>
                        </a:rPr>
                        <a:t> doing? </a:t>
                      </a:r>
                      <a:r>
                        <a:rPr lang="en-GB" sz="900" kern="1200" baseline="0" dirty="0" smtClean="0">
                          <a:solidFill>
                            <a:schemeClr val="tx1"/>
                          </a:solidFill>
                          <a:latin typeface="Chalkboard" pitchFamily="66" charset="0"/>
                          <a:ea typeface="+mn-ea"/>
                          <a:cs typeface="+mn-cs"/>
                        </a:rPr>
                        <a:t>Do you make time for this or</a:t>
                      </a:r>
                    </a:p>
                    <a:p>
                      <a:r>
                        <a:rPr lang="en-GB" sz="900" kern="1200" baseline="0" dirty="0" smtClean="0">
                          <a:solidFill>
                            <a:schemeClr val="tx1"/>
                          </a:solidFill>
                          <a:latin typeface="Chalkboard" pitchFamily="66" charset="0"/>
                          <a:ea typeface="+mn-ea"/>
                          <a:cs typeface="+mn-cs"/>
                        </a:rPr>
                        <a:t>have a place to do this?</a:t>
                      </a:r>
                      <a:endParaRPr lang="en-GB" sz="900" b="0" kern="1200" dirty="0" smtClean="0">
                        <a:solidFill>
                          <a:schemeClr val="tx1"/>
                        </a:solidFill>
                        <a:latin typeface="Chalkboard" pitchFamily="66" charset="0"/>
                        <a:ea typeface="+mn-ea"/>
                        <a:cs typeface="+mn-cs"/>
                      </a:endParaRPr>
                    </a:p>
                  </a:txBody>
                  <a:tcPr/>
                </a:tc>
              </a:tr>
              <a:tr h="563461">
                <a:tc>
                  <a:txBody>
                    <a:bodyPr/>
                    <a:lstStyle/>
                    <a:p>
                      <a:r>
                        <a:rPr lang="en-GB" sz="1400" b="1" dirty="0" smtClean="0">
                          <a:latin typeface="Chalkboard" pitchFamily="66" charset="0"/>
                        </a:rPr>
                        <a:t>Become a problem</a:t>
                      </a:r>
                      <a:r>
                        <a:rPr lang="en-GB" sz="1400" b="1" baseline="0" dirty="0" smtClean="0">
                          <a:latin typeface="Chalkboard" pitchFamily="66" charset="0"/>
                        </a:rPr>
                        <a:t> s</a:t>
                      </a:r>
                      <a:r>
                        <a:rPr lang="en-GB" sz="1400" b="1" dirty="0" smtClean="0">
                          <a:latin typeface="Chalkboard" pitchFamily="66" charset="0"/>
                        </a:rPr>
                        <a:t>olver</a:t>
                      </a:r>
                    </a:p>
                  </a:txBody>
                  <a:tcPr/>
                </a:tc>
                <a:tc>
                  <a:txBody>
                    <a:bodyPr/>
                    <a:lstStyle/>
                    <a:p>
                      <a:r>
                        <a:rPr lang="en-GB" sz="900" b="0" kern="1200" dirty="0" smtClean="0">
                          <a:solidFill>
                            <a:schemeClr val="tx1"/>
                          </a:solidFill>
                          <a:latin typeface="Chalkboard" pitchFamily="66" charset="0"/>
                          <a:ea typeface="+mn-ea"/>
                          <a:cs typeface="+mn-cs"/>
                        </a:rPr>
                        <a:t>What are your choices/options</a:t>
                      </a:r>
                      <a:r>
                        <a:rPr lang="en-GB" sz="900" b="0" kern="1200" baseline="0" dirty="0" smtClean="0">
                          <a:solidFill>
                            <a:schemeClr val="tx1"/>
                          </a:solidFill>
                          <a:latin typeface="Chalkboard" pitchFamily="66" charset="0"/>
                          <a:ea typeface="+mn-ea"/>
                          <a:cs typeface="+mn-cs"/>
                        </a:rPr>
                        <a:t> in this situation?</a:t>
                      </a:r>
                      <a:endParaRPr lang="en-GB" sz="900" b="0" kern="1200" dirty="0" smtClean="0">
                        <a:solidFill>
                          <a:schemeClr val="tx1"/>
                        </a:solidFill>
                        <a:latin typeface="Chalkboard" pitchFamily="66" charset="0"/>
                        <a:ea typeface="+mn-ea"/>
                        <a:cs typeface="+mn-cs"/>
                      </a:endParaRPr>
                    </a:p>
                  </a:txBody>
                  <a:tcPr/>
                </a:tc>
              </a:tr>
              <a:tr h="6905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Ask for help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It is</a:t>
                      </a:r>
                      <a:r>
                        <a:rPr lang="en-GB" sz="900" b="0" kern="1200" baseline="0" dirty="0" smtClean="0">
                          <a:solidFill>
                            <a:schemeClr val="tx1"/>
                          </a:solidFill>
                          <a:latin typeface="Chalkboard" pitchFamily="66" charset="0"/>
                          <a:ea typeface="+mn-ea"/>
                          <a:cs typeface="+mn-cs"/>
                        </a:rPr>
                        <a:t> OK</a:t>
                      </a:r>
                      <a:r>
                        <a:rPr lang="en-GB" sz="900" b="0" kern="1200" dirty="0" smtClean="0">
                          <a:solidFill>
                            <a:schemeClr val="tx1"/>
                          </a:solidFill>
                          <a:latin typeface="Chalkboard" pitchFamily="66" charset="0"/>
                          <a:ea typeface="+mn-ea"/>
                          <a:cs typeface="+mn-cs"/>
                        </a:rPr>
                        <a:t> to make mistakes and setbacks are</a:t>
                      </a:r>
                      <a:r>
                        <a:rPr lang="en-GB" sz="900" b="0" kern="1200" baseline="0" dirty="0" smtClean="0">
                          <a:solidFill>
                            <a:schemeClr val="tx1"/>
                          </a:solidFill>
                          <a:latin typeface="Chalkboard" pitchFamily="66" charset="0"/>
                          <a:ea typeface="+mn-ea"/>
                          <a:cs typeface="+mn-cs"/>
                        </a:rPr>
                        <a:t> normal but who could help you in this situation or circumstance or area?</a:t>
                      </a:r>
                      <a:endParaRPr lang="en-GB" sz="900" b="0" kern="1200" dirty="0" smtClean="0">
                        <a:solidFill>
                          <a:schemeClr val="tx1"/>
                        </a:solidFill>
                        <a:latin typeface="Chalkboard" pitchFamily="66" charset="0"/>
                        <a:ea typeface="+mn-ea"/>
                        <a:cs typeface="+mn-cs"/>
                      </a:endParaRPr>
                    </a:p>
                  </a:txBody>
                  <a:tcPr/>
                </a:tc>
              </a:tr>
              <a:tr h="413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Belong to a group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Do you belong to a art/sport/church/youth group?</a:t>
                      </a:r>
                    </a:p>
                  </a:txBody>
                  <a:tcPr/>
                </a:tc>
              </a:tr>
              <a:tr h="413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Be kind to others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Do you care/volunteer/look after others?</a:t>
                      </a:r>
                    </a:p>
                  </a:txBody>
                  <a:tcPr/>
                </a:tc>
              </a:tr>
              <a:tr h="5425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Chalkboard" pitchFamily="66" charset="0"/>
                        </a:rPr>
                        <a:t>Make a difference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kern="1200" dirty="0" smtClean="0">
                          <a:solidFill>
                            <a:schemeClr val="tx1"/>
                          </a:solidFill>
                          <a:latin typeface="Chalkboard" pitchFamily="66" charset="0"/>
                          <a:ea typeface="+mn-ea"/>
                          <a:cs typeface="+mn-cs"/>
                        </a:rPr>
                        <a:t>What are you already</a:t>
                      </a:r>
                      <a:r>
                        <a:rPr lang="en-GB" sz="900" b="0" kern="1200" baseline="0" dirty="0" smtClean="0">
                          <a:solidFill>
                            <a:schemeClr val="tx1"/>
                          </a:solidFill>
                          <a:latin typeface="Chalkboard" pitchFamily="66" charset="0"/>
                          <a:ea typeface="+mn-ea"/>
                          <a:cs typeface="+mn-cs"/>
                        </a:rPr>
                        <a:t> doing, or want to do that makes a contribution to something?</a:t>
                      </a:r>
                      <a:endParaRPr lang="en-GB" sz="900" b="0" kern="1200" dirty="0" smtClean="0">
                        <a:solidFill>
                          <a:schemeClr val="tx1"/>
                        </a:solidFill>
                        <a:latin typeface="Chalkboard" pitchFamily="66" charset="0"/>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2913</TotalTime>
  <Words>825</Words>
  <Application>Microsoft Office PowerPoint</Application>
  <PresentationFormat>A4 Paper (210x297 mm)</PresentationFormat>
  <Paragraphs>59</Paragraphs>
  <Slides>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SimSun</vt:lpstr>
      <vt:lpstr>Arial</vt:lpstr>
      <vt:lpstr>Calibri</vt:lpstr>
      <vt:lpstr>Chalkboard</vt:lpstr>
      <vt:lpstr>Comic Sans MS</vt:lpstr>
      <vt:lpstr>Times New Roman</vt:lpstr>
      <vt:lpstr>Wingdings</vt:lpstr>
      <vt:lpstr>Office Theme</vt:lpstr>
      <vt:lpstr>PowerPoint Presentation</vt:lpstr>
      <vt:lpstr>PowerPoint Presentation</vt:lpstr>
    </vt:vector>
  </TitlesOfParts>
  <Company>Wolfson Microelectronics plc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dc:creator>
  <cp:lastModifiedBy>Merav Gardi-Kisilevitz</cp:lastModifiedBy>
  <cp:revision>5</cp:revision>
  <dcterms:created xsi:type="dcterms:W3CDTF">2013-08-20T21:04:48Z</dcterms:created>
  <dcterms:modified xsi:type="dcterms:W3CDTF">2015-03-31T10:11:46Z</dcterms:modified>
</cp:coreProperties>
</file>