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72" r:id="rId3"/>
    <p:sldId id="258" r:id="rId4"/>
    <p:sldId id="273" r:id="rId5"/>
    <p:sldId id="260" r:id="rId6"/>
    <p:sldId id="274" r:id="rId7"/>
    <p:sldId id="261" r:id="rId8"/>
    <p:sldId id="323" r:id="rId9"/>
    <p:sldId id="263" r:id="rId10"/>
    <p:sldId id="315" r:id="rId11"/>
    <p:sldId id="321" r:id="rId12"/>
    <p:sldId id="316" r:id="rId13"/>
    <p:sldId id="311" r:id="rId14"/>
    <p:sldId id="317" r:id="rId15"/>
    <p:sldId id="318" r:id="rId16"/>
    <p:sldId id="308" r:id="rId17"/>
    <p:sldId id="319" r:id="rId18"/>
    <p:sldId id="320" r:id="rId19"/>
    <p:sldId id="322" r:id="rId20"/>
    <p:sldId id="269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3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5EDBF-6A8A-4240-B447-1A0789155C68}" type="datetimeFigureOut">
              <a:rPr lang="en-GB" smtClean="0"/>
              <a:t>17/03/2016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B1AD1-2158-432A-9383-A3A978617C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577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7EF207B-6EBA-440E-9FA9-9A6E77B0AAC3}" type="slidenum">
              <a:rPr lang="en-US" altLang="en-US">
                <a:solidFill>
                  <a:prstClr val="black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03150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97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584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422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99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160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46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77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2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3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00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50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3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schy.com/songs/stronge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5mMioJ5szc" TargetMode="External"/><Relationship Id="rId2" Type="http://schemas.openxmlformats.org/officeDocument/2006/relationships/hyperlink" Target="https://www.youtube.com/watch?v=w0BQKX_lszY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zSVu76AX3I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hN3Owe0tmW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199" y="176464"/>
            <a:ext cx="6853990" cy="1203158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 smtClean="0">
                <a:latin typeface="Segoe Print" panose="02000600000000000000" pitchFamily="2" charset="0"/>
              </a:rPr>
              <a:t>South Morningside Primary   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en-GB" altLang="en-US" sz="6000" b="1" dirty="0">
                <a:latin typeface="Segoe Print" panose="02000600000000000000" pitchFamily="2" charset="0"/>
              </a:rPr>
              <a:t>  </a:t>
            </a:r>
            <a:r>
              <a:rPr lang="en-GB" altLang="en-US" sz="6000" b="1" dirty="0">
                <a:solidFill>
                  <a:srgbClr val="FF0000"/>
                </a:solidFill>
                <a:latin typeface="Segoe Print" panose="02000600000000000000" pitchFamily="2" charset="0"/>
                <a:hlinkClick r:id="rId3"/>
              </a:rPr>
              <a:t>Growth </a:t>
            </a:r>
            <a:r>
              <a:rPr lang="en-GB" altLang="en-US" sz="6000" b="1" dirty="0" err="1">
                <a:solidFill>
                  <a:srgbClr val="FF0000"/>
                </a:solidFill>
                <a:latin typeface="Segoe Print" panose="02000600000000000000" pitchFamily="2" charset="0"/>
                <a:hlinkClick r:id="rId3"/>
              </a:rPr>
              <a:t>Mindset</a:t>
            </a:r>
            <a:endParaRPr lang="en-US" altLang="en-US" sz="60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686" y="2941028"/>
            <a:ext cx="2691685" cy="224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2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3229"/>
            <a:ext cx="8229600" cy="4388645"/>
          </a:xfrm>
        </p:spPr>
        <p:txBody>
          <a:bodyPr>
            <a:normAutofit/>
          </a:bodyPr>
          <a:lstStyle/>
          <a:p>
            <a:r>
              <a:rPr lang="en-GB" sz="7500" b="1" dirty="0">
                <a:solidFill>
                  <a:srgbClr val="FF0000"/>
                </a:solidFill>
                <a:latin typeface="Segoe Print" panose="02000600000000000000" pitchFamily="2" charset="0"/>
              </a:rPr>
              <a:t>What can YOU remember?</a:t>
            </a:r>
            <a:endParaRPr lang="en-GB" sz="7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734" y="3539938"/>
            <a:ext cx="2057426" cy="17137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6" y="3494972"/>
            <a:ext cx="2111408" cy="175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4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3229"/>
            <a:ext cx="8229600" cy="1387971"/>
          </a:xfrm>
        </p:spPr>
        <p:txBody>
          <a:bodyPr>
            <a:noAutofit/>
          </a:bodyPr>
          <a:lstStyle/>
          <a:p>
            <a:r>
              <a:rPr lang="en-GB" sz="4950" b="1" dirty="0">
                <a:solidFill>
                  <a:srgbClr val="FF0000"/>
                </a:solidFill>
                <a:latin typeface="Segoe Print" panose="02000600000000000000" pitchFamily="2" charset="0"/>
              </a:rPr>
              <a:t>There are 2 kinds of ‘</a:t>
            </a:r>
            <a:r>
              <a:rPr lang="en-GB" sz="495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4950" b="1" dirty="0">
                <a:solidFill>
                  <a:srgbClr val="FF0000"/>
                </a:solidFill>
                <a:latin typeface="Segoe Print" panose="02000600000000000000" pitchFamily="2" charset="0"/>
              </a:rPr>
              <a:t>’………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548" y="2491383"/>
            <a:ext cx="2250830" cy="26301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223" y="2451199"/>
            <a:ext cx="2068631" cy="267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41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52986" y="1178384"/>
            <a:ext cx="85019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rgbClr val="FF0000"/>
                </a:solidFill>
                <a:latin typeface="Segoe Print" panose="02000600000000000000" pitchFamily="2" charset="0"/>
              </a:rPr>
              <a:t>What can YOU remember about a Fixed </a:t>
            </a:r>
            <a:r>
              <a:rPr lang="en-GB" sz="72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7200" b="1" dirty="0">
                <a:solidFill>
                  <a:srgbClr val="FF0000"/>
                </a:solidFill>
                <a:latin typeface="Segoe Print" panose="02000600000000000000" pitchFamily="2" charset="0"/>
              </a:rPr>
              <a:t>?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149209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  <a:latin typeface="Segoe Print" panose="02000600000000000000" pitchFamily="2" charset="0"/>
              </a:rPr>
              <a:t>Fixed </a:t>
            </a:r>
            <a:r>
              <a:rPr lang="en-GB" sz="60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endParaRPr lang="en-GB" sz="60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131" y="1798028"/>
            <a:ext cx="1538654" cy="1715599"/>
          </a:xfrm>
        </p:spPr>
      </p:pic>
      <p:sp>
        <p:nvSpPr>
          <p:cNvPr id="3" name="TextBox 2"/>
          <p:cNvSpPr txBox="1"/>
          <p:nvPr/>
        </p:nvSpPr>
        <p:spPr>
          <a:xfrm>
            <a:off x="457200" y="3590553"/>
            <a:ext cx="80749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b="1" smtClean="0">
                <a:solidFill>
                  <a:prstClr val="black"/>
                </a:solidFill>
                <a:latin typeface="Segoe Print" panose="02000600000000000000" pitchFamily="2" charset="0"/>
              </a:rPr>
              <a:t>I </a:t>
            </a:r>
            <a:r>
              <a:rPr lang="en-GB" sz="3000" b="1" dirty="0">
                <a:solidFill>
                  <a:prstClr val="black"/>
                </a:solidFill>
                <a:latin typeface="Segoe Print" panose="02000600000000000000" pitchFamily="2" charset="0"/>
              </a:rPr>
              <a:t>can either do it or I can’t do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prstClr val="black"/>
                </a:solidFill>
                <a:latin typeface="Segoe Print" panose="02000600000000000000" pitchFamily="2" charset="0"/>
              </a:rPr>
              <a:t>When I get stuck, I give 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prstClr val="black"/>
                </a:solidFill>
                <a:latin typeface="Segoe Print" panose="02000600000000000000" pitchFamily="2" charset="0"/>
              </a:rPr>
              <a:t>I don’t like the challenge of new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prstClr val="black"/>
                </a:solidFill>
                <a:latin typeface="Segoe Print" panose="02000600000000000000" pitchFamily="2" charset="0"/>
              </a:rPr>
              <a:t>When I fail, I think that I’m no good</a:t>
            </a:r>
          </a:p>
        </p:txBody>
      </p:sp>
    </p:spTree>
    <p:extLst>
      <p:ext uri="{BB962C8B-B14F-4D97-AF65-F5344CB8AC3E}">
        <p14:creationId xmlns:p14="http://schemas.microsoft.com/office/powerpoint/2010/main" val="95534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4251723"/>
          </a:xfrm>
        </p:spPr>
        <p:txBody>
          <a:bodyPr>
            <a:normAutofit lnSpcReduction="10000"/>
          </a:bodyPr>
          <a:lstStyle/>
          <a:p>
            <a:r>
              <a:rPr lang="en-GB" sz="7500" b="1" dirty="0">
                <a:solidFill>
                  <a:srgbClr val="FF0000"/>
                </a:solidFill>
                <a:latin typeface="Segoe Print" panose="02000600000000000000" pitchFamily="2" charset="0"/>
              </a:rPr>
              <a:t>What can YOU remember about a Growth </a:t>
            </a:r>
            <a:r>
              <a:rPr lang="en-GB" sz="75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7500" b="1" dirty="0">
                <a:solidFill>
                  <a:srgbClr val="FF0000"/>
                </a:solidFill>
                <a:latin typeface="Segoe Print" panose="02000600000000000000" pitchFamily="2" charset="0"/>
              </a:rPr>
              <a:t>?</a:t>
            </a:r>
            <a:endParaRPr lang="en-GB" sz="75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15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2875" y="1902025"/>
            <a:ext cx="5590877" cy="1572518"/>
          </a:xfrm>
        </p:spPr>
        <p:txBody>
          <a:bodyPr/>
          <a:lstStyle/>
          <a:p>
            <a:r>
              <a:rPr lang="en-GB" dirty="0" err="1" smtClean="0"/>
              <a:t>i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06" y="3526333"/>
            <a:ext cx="8017809" cy="2474417"/>
          </a:xfrm>
        </p:spPr>
        <p:txBody>
          <a:bodyPr>
            <a:normAutofit lnSpcReduction="10000"/>
          </a:bodyPr>
          <a:lstStyle/>
          <a:p>
            <a:pPr algn="l"/>
            <a:endParaRPr lang="en-GB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925" b="1" dirty="0">
                <a:solidFill>
                  <a:schemeClr val="tx1"/>
                </a:solidFill>
                <a:latin typeface="Segoe Print" panose="02000600000000000000" pitchFamily="2" charset="0"/>
              </a:rPr>
              <a:t>I can learn anything I want to.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925" b="1" dirty="0">
                <a:solidFill>
                  <a:schemeClr val="tx1"/>
                </a:solidFill>
                <a:latin typeface="Segoe Print" panose="02000600000000000000" pitchFamily="2" charset="0"/>
              </a:rPr>
              <a:t>When I get stuck, I keep going.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925" b="1" dirty="0">
                <a:solidFill>
                  <a:schemeClr val="tx1"/>
                </a:solidFill>
                <a:latin typeface="Segoe Print" panose="02000600000000000000" pitchFamily="2" charset="0"/>
              </a:rPr>
              <a:t>I like the challenge of new work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925" b="1" dirty="0">
                <a:solidFill>
                  <a:schemeClr val="tx1"/>
                </a:solidFill>
                <a:latin typeface="Segoe Print" panose="02000600000000000000" pitchFamily="2" charset="0"/>
              </a:rPr>
              <a:t>I can’t do it …yet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732" y="1833198"/>
            <a:ext cx="1688122" cy="1879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3071" y="1138185"/>
            <a:ext cx="8007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prstClr val="black"/>
                </a:solidFill>
                <a:latin typeface="Segoe Print" panose="02000600000000000000" pitchFamily="2" charset="0"/>
              </a:rPr>
              <a:t> </a:t>
            </a:r>
            <a:r>
              <a:rPr lang="en-GB" sz="6000" b="1" dirty="0">
                <a:solidFill>
                  <a:srgbClr val="FF0000"/>
                </a:solidFill>
                <a:latin typeface="Segoe Print" panose="02000600000000000000" pitchFamily="2" charset="0"/>
              </a:rPr>
              <a:t>Growth </a:t>
            </a:r>
            <a:r>
              <a:rPr lang="en-GB" sz="60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endParaRPr lang="en-GB" sz="60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48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5222"/>
            <a:ext cx="8349916" cy="6160168"/>
          </a:xfrm>
        </p:spPr>
      </p:pic>
    </p:spTree>
    <p:extLst>
      <p:ext uri="{BB962C8B-B14F-4D97-AF65-F5344CB8AC3E}">
        <p14:creationId xmlns:p14="http://schemas.microsoft.com/office/powerpoint/2010/main" val="4143742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3229"/>
            <a:ext cx="8229600" cy="1570356"/>
          </a:xfrm>
        </p:spPr>
        <p:txBody>
          <a:bodyPr>
            <a:normAutofit/>
          </a:bodyPr>
          <a:lstStyle/>
          <a:p>
            <a:r>
              <a:rPr lang="en-GB" sz="4050" b="1" dirty="0">
                <a:solidFill>
                  <a:srgbClr val="00B050"/>
                </a:solidFill>
                <a:latin typeface="Segoe Print" panose="02000600000000000000" pitchFamily="2" charset="0"/>
              </a:rPr>
              <a:t>How can I grow a growth mind-set?</a:t>
            </a:r>
            <a:endParaRPr lang="en-GB" sz="405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sz="5400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r>
              <a:rPr lang="en-GB" sz="5400" dirty="0">
                <a:solidFill>
                  <a:srgbClr val="FF0000"/>
                </a:solidFill>
                <a:latin typeface="Segoe Print" panose="02000600000000000000" pitchFamily="2" charset="0"/>
              </a:rPr>
              <a:t>Take on tough challenges</a:t>
            </a:r>
          </a:p>
          <a:p>
            <a:r>
              <a:rPr lang="en-GB" sz="5400" dirty="0">
                <a:solidFill>
                  <a:srgbClr val="FF0000"/>
                </a:solidFill>
                <a:latin typeface="Segoe Print" panose="02000600000000000000" pitchFamily="2" charset="0"/>
              </a:rPr>
              <a:t>Be prepared to fail</a:t>
            </a:r>
          </a:p>
          <a:p>
            <a:r>
              <a:rPr lang="en-GB" sz="5400" dirty="0">
                <a:solidFill>
                  <a:srgbClr val="FF0000"/>
                </a:solidFill>
                <a:latin typeface="Segoe Print" panose="02000600000000000000" pitchFamily="2" charset="0"/>
              </a:rPr>
              <a:t>Learn from your mistakes</a:t>
            </a:r>
          </a:p>
        </p:txBody>
      </p:sp>
    </p:spTree>
    <p:extLst>
      <p:ext uri="{BB962C8B-B14F-4D97-AF65-F5344CB8AC3E}">
        <p14:creationId xmlns:p14="http://schemas.microsoft.com/office/powerpoint/2010/main" val="341851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500" b="1" dirty="0">
                <a:solidFill>
                  <a:srgbClr val="00B050"/>
                </a:solidFill>
                <a:latin typeface="Segoe Print" panose="02000600000000000000" pitchFamily="2" charset="0"/>
              </a:rPr>
              <a:t>Take on tough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500" dirty="0">
                <a:solidFill>
                  <a:srgbClr val="FF0000"/>
                </a:solidFill>
                <a:latin typeface="Segoe Print" panose="02000600000000000000" pitchFamily="2" charset="0"/>
              </a:rPr>
              <a:t>If you have a growth </a:t>
            </a:r>
            <a:r>
              <a:rPr lang="en-GB" sz="4500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4500" dirty="0">
                <a:solidFill>
                  <a:srgbClr val="FF0000"/>
                </a:solidFill>
                <a:latin typeface="Segoe Print" panose="02000600000000000000" pitchFamily="2" charset="0"/>
              </a:rPr>
              <a:t>, challenges are a great chance to extend your knowledge and skills.</a:t>
            </a:r>
          </a:p>
        </p:txBody>
      </p:sp>
    </p:spTree>
    <p:extLst>
      <p:ext uri="{BB962C8B-B14F-4D97-AF65-F5344CB8AC3E}">
        <p14:creationId xmlns:p14="http://schemas.microsoft.com/office/powerpoint/2010/main" val="43980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500" b="1" dirty="0">
                <a:solidFill>
                  <a:srgbClr val="00B050"/>
                </a:solidFill>
                <a:latin typeface="Segoe Print" panose="02000600000000000000" pitchFamily="2" charset="0"/>
              </a:rPr>
              <a:t>Take on tough challenges</a:t>
            </a:r>
            <a:endParaRPr lang="en-GB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03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500" b="1" dirty="0">
                <a:solidFill>
                  <a:srgbClr val="00B050"/>
                </a:solidFill>
                <a:latin typeface="Segoe Print" panose="02000600000000000000" pitchFamily="2" charset="0"/>
              </a:rPr>
              <a:t>Take on tough challenges</a:t>
            </a:r>
            <a:endParaRPr lang="en-GB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950" dirty="0">
                <a:solidFill>
                  <a:srgbClr val="FF0000"/>
                </a:solidFill>
                <a:latin typeface="Segoe Print" panose="02000600000000000000" pitchFamily="2" charset="0"/>
              </a:rPr>
              <a:t>There is no point in practising something you have already mastered!</a:t>
            </a:r>
          </a:p>
        </p:txBody>
      </p:sp>
    </p:spTree>
    <p:extLst>
      <p:ext uri="{BB962C8B-B14F-4D97-AF65-F5344CB8AC3E}">
        <p14:creationId xmlns:p14="http://schemas.microsoft.com/office/powerpoint/2010/main" val="319031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500" b="1" dirty="0">
                <a:solidFill>
                  <a:srgbClr val="00B050"/>
                </a:solidFill>
                <a:latin typeface="Segoe Print" panose="02000600000000000000" pitchFamily="2" charset="0"/>
              </a:rPr>
              <a:t>Take on tough challenges</a:t>
            </a:r>
            <a:endParaRPr lang="en-GB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950" b="1" dirty="0">
                <a:solidFill>
                  <a:srgbClr val="FF0000"/>
                </a:solidFill>
                <a:latin typeface="Segoe Print" panose="02000600000000000000" pitchFamily="2" charset="0"/>
              </a:rPr>
              <a:t>If you keep trying when you find something hard then you will grow a smarter brain!</a:t>
            </a:r>
            <a:endParaRPr lang="en-GB" sz="4950" b="1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9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500" b="1" dirty="0">
                <a:solidFill>
                  <a:srgbClr val="00B050"/>
                </a:solidFill>
                <a:latin typeface="Segoe Print" panose="02000600000000000000" pitchFamily="2" charset="0"/>
              </a:rPr>
              <a:t>Take on tough challenges</a:t>
            </a:r>
            <a:endParaRPr lang="en-GB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4500" b="1" dirty="0">
                <a:solidFill>
                  <a:srgbClr val="FF0000"/>
                </a:solidFill>
                <a:latin typeface="Segoe Print" panose="02000600000000000000" pitchFamily="2" charset="0"/>
              </a:rPr>
              <a:t>Think about a time when you took on a tough challenge and persevered with it.</a:t>
            </a:r>
          </a:p>
          <a:p>
            <a:pPr marL="0" indent="0">
              <a:buNone/>
            </a:pPr>
            <a:r>
              <a:rPr lang="en-GB" sz="4500" b="1" dirty="0">
                <a:solidFill>
                  <a:srgbClr val="FF0000"/>
                </a:solidFill>
                <a:latin typeface="Segoe Print" panose="02000600000000000000" pitchFamily="2" charset="0"/>
              </a:rPr>
              <a:t>What did you achieve?</a:t>
            </a:r>
            <a:endParaRPr lang="en-GB" sz="4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9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500" b="1" dirty="0">
                <a:solidFill>
                  <a:srgbClr val="00B050"/>
                </a:solidFill>
                <a:latin typeface="Segoe Print" panose="02000600000000000000" pitchFamily="2" charset="0"/>
              </a:rPr>
              <a:t>Be prepared to fail!</a:t>
            </a:r>
            <a:endParaRPr lang="en-GB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950" dirty="0">
                <a:solidFill>
                  <a:srgbClr val="FF0000"/>
                </a:solidFill>
                <a:latin typeface="Segoe Print" panose="02000600000000000000" pitchFamily="2" charset="0"/>
              </a:rPr>
              <a:t>Mistakes are brilliant!</a:t>
            </a:r>
          </a:p>
          <a:p>
            <a:r>
              <a:rPr lang="en-GB" sz="4950" dirty="0">
                <a:solidFill>
                  <a:srgbClr val="FF0000"/>
                </a:solidFill>
                <a:latin typeface="Segoe Print" panose="02000600000000000000" pitchFamily="2" charset="0"/>
              </a:rPr>
              <a:t>If we never make a mistake we never learn!</a:t>
            </a:r>
          </a:p>
        </p:txBody>
      </p:sp>
    </p:spTree>
    <p:extLst>
      <p:ext uri="{BB962C8B-B14F-4D97-AF65-F5344CB8AC3E}">
        <p14:creationId xmlns:p14="http://schemas.microsoft.com/office/powerpoint/2010/main" val="113153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3229"/>
            <a:ext cx="8229600" cy="4835921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65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500" b="1" dirty="0">
                <a:solidFill>
                  <a:srgbClr val="00B050"/>
                </a:solidFill>
                <a:latin typeface="Segoe Print" panose="02000600000000000000" pitchFamily="2" charset="0"/>
              </a:rPr>
              <a:t>Be prepared to fail!</a:t>
            </a:r>
            <a:endParaRPr lang="en-GB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Segoe Print" panose="02000600000000000000" pitchFamily="2" charset="0"/>
              </a:rPr>
              <a:t>Have you heard of a basketball player called </a:t>
            </a:r>
            <a:r>
              <a:rPr lang="en-GB" sz="3600" dirty="0">
                <a:solidFill>
                  <a:srgbClr val="FF0000"/>
                </a:solidFill>
                <a:latin typeface="Segoe Print" panose="02000600000000000000" pitchFamily="2" charset="0"/>
                <a:hlinkClick r:id="rId2"/>
              </a:rPr>
              <a:t>Michael Jordan</a:t>
            </a:r>
            <a:r>
              <a:rPr lang="en-GB" sz="3600" dirty="0">
                <a:solidFill>
                  <a:srgbClr val="FF0000"/>
                </a:solidFill>
                <a:latin typeface="Segoe Print" panose="02000600000000000000" pitchFamily="2" charset="0"/>
              </a:rPr>
              <a:t>?</a:t>
            </a:r>
          </a:p>
          <a:p>
            <a:r>
              <a:rPr lang="en-GB" sz="3600" dirty="0">
                <a:solidFill>
                  <a:srgbClr val="FF0000"/>
                </a:solidFill>
                <a:latin typeface="Segoe Print" panose="02000600000000000000" pitchFamily="2" charset="0"/>
              </a:rPr>
              <a:t>He had some interesting things to say about </a:t>
            </a:r>
            <a:r>
              <a:rPr lang="en-GB" sz="3600" dirty="0">
                <a:solidFill>
                  <a:srgbClr val="FF0000"/>
                </a:solidFill>
                <a:latin typeface="Segoe Print" panose="02000600000000000000" pitchFamily="2" charset="0"/>
                <a:hlinkClick r:id="rId3"/>
              </a:rPr>
              <a:t>failing</a:t>
            </a:r>
            <a:r>
              <a:rPr lang="en-GB" sz="3600" dirty="0">
                <a:solidFill>
                  <a:srgbClr val="FF0000"/>
                </a:solidFill>
                <a:latin typeface="Segoe Print" panose="02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526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500" b="1" dirty="0">
                <a:solidFill>
                  <a:srgbClr val="00B050"/>
                </a:solidFill>
                <a:latin typeface="Segoe Print" panose="02000600000000000000" pitchFamily="2" charset="0"/>
              </a:rPr>
              <a:t>Be prepared to fail!</a:t>
            </a:r>
            <a:endParaRPr lang="en-GB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Segoe Print" panose="02000600000000000000" pitchFamily="2" charset="0"/>
              </a:rPr>
              <a:t>It’s not natural talent that will help you to succeed- it is accepting tough new challenges and learning from your mistakes.</a:t>
            </a:r>
          </a:p>
          <a:p>
            <a:r>
              <a:rPr lang="en-GB" sz="3600" dirty="0">
                <a:solidFill>
                  <a:srgbClr val="FF0000"/>
                </a:solidFill>
                <a:latin typeface="Segoe Print" panose="02000600000000000000" pitchFamily="2" charset="0"/>
                <a:hlinkClick r:id="rId2"/>
              </a:rPr>
              <a:t>Michael Jordan </a:t>
            </a:r>
            <a:r>
              <a:rPr lang="en-GB" sz="3600" dirty="0">
                <a:solidFill>
                  <a:srgbClr val="FF0000"/>
                </a:solidFill>
                <a:latin typeface="Segoe Print" panose="02000600000000000000" pitchFamily="2" charset="0"/>
              </a:rPr>
              <a:t>again!</a:t>
            </a:r>
          </a:p>
        </p:txBody>
      </p:sp>
    </p:spTree>
    <p:extLst>
      <p:ext uri="{BB962C8B-B14F-4D97-AF65-F5344CB8AC3E}">
        <p14:creationId xmlns:p14="http://schemas.microsoft.com/office/powerpoint/2010/main" val="53168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47" y="433138"/>
            <a:ext cx="7170821" cy="6240378"/>
          </a:xfrm>
        </p:spPr>
      </p:pic>
    </p:spTree>
    <p:extLst>
      <p:ext uri="{BB962C8B-B14F-4D97-AF65-F5344CB8AC3E}">
        <p14:creationId xmlns:p14="http://schemas.microsoft.com/office/powerpoint/2010/main" val="98816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What have we learned?</a:t>
            </a:r>
            <a:endParaRPr lang="en-GB" sz="4800" b="1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72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Sticking at tough, challenging tasks leads to changes in your brain that makes </a:t>
            </a:r>
            <a:r>
              <a:rPr lang="en-GB" sz="7200" b="1" smtClean="0">
                <a:solidFill>
                  <a:srgbClr val="FF0000"/>
                </a:solidFill>
                <a:latin typeface="Segoe Print" panose="02000600000000000000" pitchFamily="2" charset="0"/>
              </a:rPr>
              <a:t>you smarter.</a:t>
            </a:r>
            <a:endParaRPr lang="en-GB" sz="72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20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Feed your brain!</a:t>
            </a:r>
            <a:endParaRPr lang="en-GB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221" y="1280403"/>
            <a:ext cx="5438274" cy="543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4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323</Words>
  <Application>Microsoft Office PowerPoint</Application>
  <PresentationFormat>On-screen Show (4:3)</PresentationFormat>
  <Paragraphs>46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Segoe Print</vt:lpstr>
      <vt:lpstr>Wingdings</vt:lpstr>
      <vt:lpstr>1_Office Theme</vt:lpstr>
      <vt:lpstr>South Morningside Primary    </vt:lpstr>
      <vt:lpstr>PowerPoint Presentation</vt:lpstr>
      <vt:lpstr>There are 2 kinds of ‘Mindset’………</vt:lpstr>
      <vt:lpstr>PowerPoint Presentation</vt:lpstr>
      <vt:lpstr>Fixed Mindset</vt:lpstr>
      <vt:lpstr>PowerPoint Presentation</vt:lpstr>
      <vt:lpstr>i</vt:lpstr>
      <vt:lpstr>PowerPoint Presentation</vt:lpstr>
      <vt:lpstr>How can I grow a growth mind-set?</vt:lpstr>
      <vt:lpstr>Take on tough challenges</vt:lpstr>
      <vt:lpstr>Take on tough challenges</vt:lpstr>
      <vt:lpstr>Take on tough challenges</vt:lpstr>
      <vt:lpstr>Take on tough challenges</vt:lpstr>
      <vt:lpstr>Take on tough challenges</vt:lpstr>
      <vt:lpstr>Be prepared to fail!</vt:lpstr>
      <vt:lpstr>PowerPoint Presentation</vt:lpstr>
      <vt:lpstr>Be prepared to fail!</vt:lpstr>
      <vt:lpstr>Be prepared to fail!</vt:lpstr>
      <vt:lpstr>PowerPoint Presentation</vt:lpstr>
      <vt:lpstr>What have we learned?</vt:lpstr>
      <vt:lpstr>Feed your brain!</vt:lpstr>
    </vt:vector>
  </TitlesOfParts>
  <Company>City of Edinburgh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Morgan</dc:creator>
  <cp:lastModifiedBy>Merav Gardi-Kisilevitz</cp:lastModifiedBy>
  <cp:revision>26</cp:revision>
  <dcterms:created xsi:type="dcterms:W3CDTF">2015-11-03T14:53:47Z</dcterms:created>
  <dcterms:modified xsi:type="dcterms:W3CDTF">2016-03-17T15:05:15Z</dcterms:modified>
</cp:coreProperties>
</file>