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7" r:id="rId2"/>
    <p:sldId id="272" r:id="rId3"/>
    <p:sldId id="258" r:id="rId4"/>
    <p:sldId id="273" r:id="rId5"/>
    <p:sldId id="260" r:id="rId6"/>
    <p:sldId id="274" r:id="rId7"/>
    <p:sldId id="261" r:id="rId8"/>
    <p:sldId id="263" r:id="rId9"/>
    <p:sldId id="311" r:id="rId10"/>
    <p:sldId id="269" r:id="rId11"/>
    <p:sldId id="276" r:id="rId12"/>
    <p:sldId id="277" r:id="rId13"/>
    <p:sldId id="278" r:id="rId14"/>
    <p:sldId id="279" r:id="rId15"/>
    <p:sldId id="312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1" r:id="rId27"/>
    <p:sldId id="292" r:id="rId28"/>
    <p:sldId id="293" r:id="rId29"/>
    <p:sldId id="295" r:id="rId30"/>
    <p:sldId id="296" r:id="rId31"/>
    <p:sldId id="298" r:id="rId32"/>
    <p:sldId id="299" r:id="rId33"/>
    <p:sldId id="300" r:id="rId34"/>
    <p:sldId id="301" r:id="rId35"/>
    <p:sldId id="302" r:id="rId36"/>
    <p:sldId id="304" r:id="rId37"/>
    <p:sldId id="303" r:id="rId38"/>
    <p:sldId id="305" r:id="rId39"/>
    <p:sldId id="306" r:id="rId40"/>
    <p:sldId id="314" r:id="rId41"/>
    <p:sldId id="313" r:id="rId42"/>
    <p:sldId id="308" r:id="rId43"/>
    <p:sldId id="27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5EDBF-6A8A-4240-B447-1A0789155C68}" type="datetimeFigureOut">
              <a:rPr lang="en-GB" smtClean="0"/>
              <a:t>17/03/2016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B1AD1-2158-432A-9383-A3A978617C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57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7EF207B-6EBA-440E-9FA9-9A6E77B0AAC3}" type="slidenum">
              <a:rPr lang="en-US" altLang="en-US">
                <a:solidFill>
                  <a:prstClr val="black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3150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9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8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42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99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60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46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77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2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0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0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56C50-62B5-4137-8779-22A33B9109B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17/03/2016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50454-C74C-415B-AEEA-5FAA1180157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3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schy.com/?s=stronger&amp;post_type=song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hN3Owe0tmW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599" y="476518"/>
            <a:ext cx="6834390" cy="1453882"/>
          </a:xfrm>
        </p:spPr>
        <p:txBody>
          <a:bodyPr/>
          <a:lstStyle/>
          <a:p>
            <a:pPr algn="ctr"/>
            <a:r>
              <a:rPr lang="en-US" altLang="en-US" dirty="0" smtClean="0">
                <a:latin typeface="Segoe Print" panose="02000600000000000000" pitchFamily="2" charset="0"/>
              </a:rPr>
              <a:t>South Morningside Primary  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GB" altLang="en-US" sz="6600" b="1" dirty="0">
                <a:latin typeface="Bradley Hand ITC" panose="03070402050302030203" pitchFamily="66" charset="0"/>
              </a:rPr>
              <a:t>  </a:t>
            </a:r>
            <a:r>
              <a:rPr lang="en-GB" altLang="en-US" sz="6600" b="1" dirty="0">
                <a:solidFill>
                  <a:srgbClr val="FF0000"/>
                </a:solidFill>
                <a:latin typeface="Bradley Hand ITC" panose="03070402050302030203" pitchFamily="66" charset="0"/>
                <a:hlinkClick r:id="rId3"/>
              </a:rPr>
              <a:t>Growth </a:t>
            </a:r>
            <a:r>
              <a:rPr lang="en-GB" altLang="en-US" sz="6600" b="1" dirty="0" err="1">
                <a:solidFill>
                  <a:srgbClr val="FF0000"/>
                </a:solidFill>
                <a:latin typeface="Bradley Hand ITC" panose="03070402050302030203" pitchFamily="66" charset="0"/>
                <a:hlinkClick r:id="rId3"/>
              </a:rPr>
              <a:t>Mindset</a:t>
            </a:r>
            <a:endParaRPr lang="en-US" altLang="en-US" sz="66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247" y="2778370"/>
            <a:ext cx="3588913" cy="298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2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74639"/>
            <a:ext cx="10972800" cy="5851526"/>
          </a:xfrm>
        </p:spPr>
        <p:txBody>
          <a:bodyPr>
            <a:normAutofit/>
          </a:bodyPr>
          <a:lstStyle/>
          <a:p>
            <a:r>
              <a:rPr lang="en-GB" sz="10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remember?</a:t>
            </a:r>
            <a:endParaRPr lang="en-GB" sz="1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312" y="3576916"/>
            <a:ext cx="2743234" cy="2285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7" y="3516962"/>
            <a:ext cx="2815211" cy="234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4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850628"/>
          </a:xfrm>
        </p:spPr>
        <p:txBody>
          <a:bodyPr>
            <a:noAutofit/>
          </a:bodyPr>
          <a:lstStyle/>
          <a:p>
            <a:r>
              <a:rPr lang="en-GB" sz="6600" b="1" dirty="0">
                <a:solidFill>
                  <a:srgbClr val="FF0000"/>
                </a:solidFill>
                <a:latin typeface="Segoe Print" panose="02000600000000000000" pitchFamily="2" charset="0"/>
              </a:rPr>
              <a:t>There are 2 kinds of ‘</a:t>
            </a:r>
            <a:r>
              <a:rPr lang="en-GB" sz="66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6600" b="1" dirty="0">
                <a:solidFill>
                  <a:srgbClr val="FF0000"/>
                </a:solidFill>
                <a:latin typeface="Segoe Print" panose="02000600000000000000" pitchFamily="2" charset="0"/>
              </a:rPr>
              <a:t>’………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063" y="2178843"/>
            <a:ext cx="3001107" cy="350684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64" y="2125266"/>
            <a:ext cx="2758174" cy="356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70647" y="428179"/>
            <a:ext cx="113358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 about a Fixed </a:t>
            </a:r>
            <a:r>
              <a:rPr lang="en-GB" sz="96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9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492095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8000" b="1" dirty="0">
                <a:solidFill>
                  <a:srgbClr val="FF0000"/>
                </a:solidFill>
                <a:latin typeface="Segoe Print" panose="02000600000000000000" pitchFamily="2" charset="0"/>
              </a:rPr>
              <a:t>Fixed </a:t>
            </a:r>
            <a:r>
              <a:rPr lang="en-GB" sz="8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endParaRPr lang="en-GB" sz="8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08" y="1254370"/>
            <a:ext cx="2051538" cy="2287465"/>
          </a:xfrm>
        </p:spPr>
      </p:pic>
      <p:sp>
        <p:nvSpPr>
          <p:cNvPr id="3" name="TextBox 2"/>
          <p:cNvSpPr txBox="1"/>
          <p:nvPr/>
        </p:nvSpPr>
        <p:spPr>
          <a:xfrm>
            <a:off x="609600" y="3644404"/>
            <a:ext cx="107666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smtClean="0">
                <a:solidFill>
                  <a:prstClr val="black"/>
                </a:solidFill>
                <a:latin typeface="Segoe Print" panose="02000600000000000000" pitchFamily="2" charset="0"/>
              </a:rPr>
              <a:t>I </a:t>
            </a:r>
            <a:r>
              <a:rPr lang="en-GB" sz="4000" b="1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can either do it or I can’t do it.</a:t>
            </a:r>
            <a:endParaRPr lang="en-GB" sz="4000" b="1" dirty="0">
              <a:solidFill>
                <a:prstClr val="black"/>
              </a:solidFill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prstClr val="black"/>
                </a:solidFill>
                <a:latin typeface="Segoe Print" panose="02000600000000000000" pitchFamily="2" charset="0"/>
              </a:rPr>
              <a:t>When I get stuck, I give </a:t>
            </a:r>
            <a:r>
              <a:rPr lang="en-GB" sz="4000" b="1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up.</a:t>
            </a:r>
            <a:endParaRPr lang="en-GB" sz="4000" b="1" dirty="0">
              <a:solidFill>
                <a:prstClr val="black"/>
              </a:solidFill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prstClr val="black"/>
                </a:solidFill>
                <a:latin typeface="Segoe Print" panose="02000600000000000000" pitchFamily="2" charset="0"/>
              </a:rPr>
              <a:t>I don’t like </a:t>
            </a:r>
            <a:r>
              <a:rPr lang="en-GB" sz="4000" b="1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the challenge of new work</a:t>
            </a:r>
            <a:endParaRPr lang="en-GB" sz="4000" b="1" dirty="0">
              <a:solidFill>
                <a:prstClr val="black"/>
              </a:solidFill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prstClr val="black"/>
                </a:solidFill>
                <a:latin typeface="Segoe Print" panose="02000600000000000000" pitchFamily="2" charset="0"/>
              </a:rPr>
              <a:t>When I fail, I think that I’m no good</a:t>
            </a:r>
          </a:p>
        </p:txBody>
      </p:sp>
    </p:spTree>
    <p:extLst>
      <p:ext uri="{BB962C8B-B14F-4D97-AF65-F5344CB8AC3E}">
        <p14:creationId xmlns:p14="http://schemas.microsoft.com/office/powerpoint/2010/main" val="95534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10972800" cy="5668964"/>
          </a:xfrm>
        </p:spPr>
        <p:txBody>
          <a:bodyPr>
            <a:normAutofit lnSpcReduction="10000"/>
          </a:bodyPr>
          <a:lstStyle/>
          <a:p>
            <a:r>
              <a:rPr lang="en-GB" sz="10000" b="1" dirty="0">
                <a:solidFill>
                  <a:srgbClr val="FF0000"/>
                </a:solidFill>
                <a:latin typeface="Segoe Print" panose="02000600000000000000" pitchFamily="2" charset="0"/>
              </a:rPr>
              <a:t>What can YOU remember about a </a:t>
            </a:r>
            <a:r>
              <a:rPr lang="en-GB" sz="10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Growth </a:t>
            </a:r>
            <a:r>
              <a:rPr lang="en-GB" sz="10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10000" b="1" dirty="0">
                <a:solidFill>
                  <a:srgbClr val="FF0000"/>
                </a:solidFill>
                <a:latin typeface="Segoe Print" panose="02000600000000000000" pitchFamily="2" charset="0"/>
              </a:rPr>
              <a:t>?</a:t>
            </a:r>
            <a:endParaRPr lang="en-GB" sz="10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5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0499" y="1393032"/>
            <a:ext cx="7454503" cy="2096691"/>
          </a:xfrm>
        </p:spPr>
        <p:txBody>
          <a:bodyPr/>
          <a:lstStyle/>
          <a:p>
            <a:r>
              <a:rPr lang="en-GB" dirty="0" err="1" smtClean="0"/>
              <a:t>i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941" y="3558778"/>
            <a:ext cx="10690412" cy="3299222"/>
          </a:xfrm>
        </p:spPr>
        <p:txBody>
          <a:bodyPr>
            <a:normAutofit lnSpcReduction="10000"/>
          </a:bodyPr>
          <a:lstStyle/>
          <a:p>
            <a:pPr algn="l"/>
            <a:endParaRPr lang="en-GB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 </a:t>
            </a:r>
            <a:r>
              <a:rPr lang="en-GB" sz="3900" b="1" dirty="0">
                <a:solidFill>
                  <a:schemeClr val="tx1"/>
                </a:solidFill>
                <a:latin typeface="Segoe Print" panose="02000600000000000000" pitchFamily="2" charset="0"/>
              </a:rPr>
              <a:t>can learn anything I want </a:t>
            </a: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to.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When </a:t>
            </a:r>
            <a:r>
              <a:rPr lang="en-GB" sz="3900" b="1" dirty="0">
                <a:solidFill>
                  <a:schemeClr val="tx1"/>
                </a:solidFill>
                <a:latin typeface="Segoe Print" panose="02000600000000000000" pitchFamily="2" charset="0"/>
              </a:rPr>
              <a:t>I get stuck, I keep </a:t>
            </a: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going.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 like the challenge of new work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9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 can’t do it …yet</a:t>
            </a:r>
            <a:endParaRPr lang="en-GB" sz="39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09" y="1301263"/>
            <a:ext cx="2250829" cy="25053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4094" y="374579"/>
            <a:ext cx="106769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prstClr val="black"/>
                </a:solidFill>
                <a:latin typeface="Segoe Print" panose="02000600000000000000" pitchFamily="2" charset="0"/>
              </a:rPr>
              <a:t> </a:t>
            </a:r>
            <a:r>
              <a:rPr lang="en-GB" sz="8000" b="1" dirty="0">
                <a:solidFill>
                  <a:srgbClr val="FF0000"/>
                </a:solidFill>
                <a:latin typeface="Segoe Print" panose="02000600000000000000" pitchFamily="2" charset="0"/>
              </a:rPr>
              <a:t>Growth </a:t>
            </a:r>
            <a:r>
              <a:rPr lang="en-GB" sz="80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endParaRPr lang="en-GB" sz="8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8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latin typeface="Segoe Print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7200" dirty="0">
                <a:solidFill>
                  <a:srgbClr val="FF0000"/>
                </a:solidFill>
                <a:latin typeface="Segoe Print" panose="02000600000000000000" pitchFamily="2" charset="0"/>
              </a:rPr>
              <a:t>How do I develop a growth mind-set?</a:t>
            </a:r>
            <a:endParaRPr lang="en-GB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5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6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If you keep trying when you find something hard then you will grow a smarter brain!</a:t>
            </a:r>
            <a:endParaRPr lang="en-GB" sz="6600" b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95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Segoe Print" panose="02000600000000000000" pitchFamily="2" charset="0"/>
              </a:rPr>
              <a:t>One thing to remember…..</a:t>
            </a:r>
            <a:endParaRPr lang="en-GB" dirty="0">
              <a:latin typeface="Segoe Print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9600" b="1" dirty="0">
                <a:solidFill>
                  <a:srgbClr val="FF0000"/>
                </a:solidFill>
                <a:latin typeface="Segoe Print" panose="02000600000000000000" pitchFamily="2" charset="0"/>
              </a:rPr>
              <a:t>I can’t do it …….yet!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885" y="3658685"/>
            <a:ext cx="2951877" cy="295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0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11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987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155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118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46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929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4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7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353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266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663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170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163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086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45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201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832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751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891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61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533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375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025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976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442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43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743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05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934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624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72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Having a Growth </a:t>
            </a:r>
            <a:r>
              <a:rPr lang="en-GB" sz="72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72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is looking forward to new challenges!</a:t>
            </a:r>
            <a:endParaRPr lang="en-GB" sz="7200" b="1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120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6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Having a Growth </a:t>
            </a:r>
            <a:r>
              <a:rPr lang="en-GB" sz="60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Mindset</a:t>
            </a:r>
            <a:r>
              <a:rPr lang="en-GB" sz="60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is keeping working at things that you find hard until they become easier.</a:t>
            </a:r>
            <a:endParaRPr lang="en-GB" sz="6000" b="1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919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274639"/>
            <a:ext cx="10972800" cy="6447894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6565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Feed your brain!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574" y="2134028"/>
            <a:ext cx="2571749" cy="317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4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182</Words>
  <Application>Microsoft Office PowerPoint</Application>
  <PresentationFormat>Widescreen</PresentationFormat>
  <Paragraphs>26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Bradley Hand ITC</vt:lpstr>
      <vt:lpstr>Calibri</vt:lpstr>
      <vt:lpstr>Segoe Print</vt:lpstr>
      <vt:lpstr>Wingdings</vt:lpstr>
      <vt:lpstr>1_Office Theme</vt:lpstr>
      <vt:lpstr>South Morningside Primary    </vt:lpstr>
      <vt:lpstr>PowerPoint Presentation</vt:lpstr>
      <vt:lpstr>There are 2 kinds of ‘Mindset’………</vt:lpstr>
      <vt:lpstr>PowerPoint Presentation</vt:lpstr>
      <vt:lpstr>Fixed Mindset</vt:lpstr>
      <vt:lpstr>PowerPoint Presentation</vt:lpstr>
      <vt:lpstr>i</vt:lpstr>
      <vt:lpstr>PowerPoint Presentation</vt:lpstr>
      <vt:lpstr>PowerPoint Presentation</vt:lpstr>
      <vt:lpstr>One thing to remember…..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Feed your brain!</vt:lpstr>
    </vt:vector>
  </TitlesOfParts>
  <Company>City of Edinburgh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Morgan</dc:creator>
  <cp:lastModifiedBy>Merav Gardi-Kisilevitz</cp:lastModifiedBy>
  <cp:revision>17</cp:revision>
  <dcterms:created xsi:type="dcterms:W3CDTF">2015-11-03T14:53:47Z</dcterms:created>
  <dcterms:modified xsi:type="dcterms:W3CDTF">2016-03-17T15:12:57Z</dcterms:modified>
</cp:coreProperties>
</file>