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80" r:id="rId9"/>
    <p:sldId id="266" r:id="rId10"/>
    <p:sldId id="267" r:id="rId11"/>
    <p:sldId id="292" r:id="rId12"/>
    <p:sldId id="282" r:id="rId13"/>
    <p:sldId id="283" r:id="rId14"/>
    <p:sldId id="286" r:id="rId15"/>
    <p:sldId id="294" r:id="rId16"/>
    <p:sldId id="295" r:id="rId17"/>
    <p:sldId id="297" r:id="rId18"/>
    <p:sldId id="296" r:id="rId19"/>
    <p:sldId id="285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88" r:id="rId30"/>
    <p:sldId id="29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4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F1293-34D1-4467-B3BE-85D845E59AC5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2DDDA-FA27-4604-9685-906057B8DD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67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EF207B-6EBA-440E-9FA9-9A6E77B0AAC3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94431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to a partner about</a:t>
            </a:r>
            <a:r>
              <a:rPr lang="en-GB" baseline="0" dirty="0" smtClean="0"/>
              <a:t> different ways you could use Growth </a:t>
            </a:r>
            <a:r>
              <a:rPr lang="en-GB" baseline="0" dirty="0" err="1" smtClean="0"/>
              <a:t>Mindset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2DDDA-FA27-4604-9685-906057B8DD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4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You tube- sesame</a:t>
            </a:r>
            <a:r>
              <a:rPr lang="en-GB" baseline="0" dirty="0" smtClean="0"/>
              <a:t> street- Janelle </a:t>
            </a:r>
            <a:r>
              <a:rPr lang="en-GB" baseline="0" dirty="0" err="1" smtClean="0"/>
              <a:t>Monae</a:t>
            </a:r>
            <a:r>
              <a:rPr lang="en-GB" baseline="0" dirty="0" smtClean="0"/>
              <a:t>- power of yet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2DDDA-FA27-4604-9685-906057B8DD1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83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6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79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46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5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74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10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33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5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3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26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46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45CEA-5882-4C1C-A624-6310C15754A9}" type="datetimeFigureOut">
              <a:rPr lang="en-GB" smtClean="0"/>
              <a:t>26/08/2016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D7E6F-286F-4082-9923-596FD706FB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3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hN3Owe0tmW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599" y="476518"/>
            <a:ext cx="6834390" cy="1453882"/>
          </a:xfrm>
        </p:spPr>
        <p:txBody>
          <a:bodyPr/>
          <a:lstStyle/>
          <a:p>
            <a:pPr algn="ctr"/>
            <a:r>
              <a:rPr lang="en-US" altLang="en-US" dirty="0" smtClean="0">
                <a:latin typeface="Segoe Print" panose="02000600000000000000" pitchFamily="2" charset="0"/>
              </a:rPr>
              <a:t>South Morningside Primary  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GB" altLang="en-US" sz="6600" b="1" dirty="0">
                <a:latin typeface="Bradley Hand ITC" panose="03070402050302030203" pitchFamily="66" charset="0"/>
              </a:rPr>
              <a:t>  </a:t>
            </a:r>
            <a:r>
              <a:rPr lang="en-GB" altLang="en-US" sz="6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Growth </a:t>
            </a:r>
            <a:r>
              <a:rPr lang="en-GB" altLang="en-US" sz="6600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Mindset</a:t>
            </a:r>
            <a:endParaRPr lang="en-US" altLang="en-US" sz="66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144" y="2906385"/>
            <a:ext cx="5013673" cy="375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3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639"/>
            <a:ext cx="10972800" cy="5851526"/>
          </a:xfrm>
        </p:spPr>
        <p:txBody>
          <a:bodyPr>
            <a:normAutofit/>
          </a:bodyPr>
          <a:lstStyle/>
          <a:p>
            <a:r>
              <a:rPr lang="en-GB" sz="10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remember?</a:t>
            </a:r>
            <a:endParaRPr lang="en-GB" sz="1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312" y="3576916"/>
            <a:ext cx="2743234" cy="2285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7" y="3516962"/>
            <a:ext cx="2815211" cy="234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05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850628"/>
          </a:xfrm>
        </p:spPr>
        <p:txBody>
          <a:bodyPr>
            <a:noAutofit/>
          </a:bodyPr>
          <a:lstStyle/>
          <a:p>
            <a:r>
              <a:rPr lang="en-GB" sz="6600" b="1" dirty="0">
                <a:solidFill>
                  <a:srgbClr val="FF0000"/>
                </a:solidFill>
                <a:latin typeface="Segoe Print" panose="02000600000000000000" pitchFamily="2" charset="0"/>
              </a:rPr>
              <a:t>There are 2 kinds of ‘</a:t>
            </a:r>
            <a:r>
              <a:rPr lang="en-GB" sz="66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6600" b="1" dirty="0">
                <a:solidFill>
                  <a:srgbClr val="FF0000"/>
                </a:solidFill>
                <a:latin typeface="Segoe Print" panose="02000600000000000000" pitchFamily="2" charset="0"/>
              </a:rPr>
              <a:t>’………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63" y="2178843"/>
            <a:ext cx="3001107" cy="350684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64" y="2125266"/>
            <a:ext cx="2758174" cy="35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0647" y="428179"/>
            <a:ext cx="113358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Fixed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323639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  <a:latin typeface="Segoe Print" panose="02000600000000000000" pitchFamily="2" charset="0"/>
              </a:rPr>
              <a:t>Fixed </a:t>
            </a:r>
            <a:r>
              <a:rPr lang="en-GB" sz="8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8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08" y="1254370"/>
            <a:ext cx="2051538" cy="2287465"/>
          </a:xfrm>
        </p:spPr>
      </p:pic>
      <p:sp>
        <p:nvSpPr>
          <p:cNvPr id="3" name="TextBox 2"/>
          <p:cNvSpPr txBox="1"/>
          <p:nvPr/>
        </p:nvSpPr>
        <p:spPr>
          <a:xfrm>
            <a:off x="609600" y="3644404"/>
            <a:ext cx="107666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I’m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can either do it or I can’t do it.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get stuck, I give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up.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I don’t like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the challenge of new work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fail, I think that I’m no good</a:t>
            </a:r>
          </a:p>
        </p:txBody>
      </p:sp>
    </p:spTree>
    <p:extLst>
      <p:ext uri="{BB962C8B-B14F-4D97-AF65-F5344CB8AC3E}">
        <p14:creationId xmlns:p14="http://schemas.microsoft.com/office/powerpoint/2010/main" val="116949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10972800" cy="5668964"/>
          </a:xfrm>
        </p:spPr>
        <p:txBody>
          <a:bodyPr>
            <a:normAutofit/>
          </a:bodyPr>
          <a:lstStyle/>
          <a:p>
            <a:r>
              <a:rPr lang="en-GB" sz="100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</a:t>
            </a:r>
            <a:r>
              <a:rPr lang="en-GB" sz="10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sz="10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10000" b="1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10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177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0499" y="1393032"/>
            <a:ext cx="7454503" cy="2096691"/>
          </a:xfrm>
        </p:spPr>
        <p:txBody>
          <a:bodyPr/>
          <a:lstStyle/>
          <a:p>
            <a:r>
              <a:rPr lang="en-GB" dirty="0" err="1" smtClean="0"/>
              <a:t>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941" y="3558778"/>
            <a:ext cx="10690412" cy="3299222"/>
          </a:xfrm>
        </p:spPr>
        <p:txBody>
          <a:bodyPr>
            <a:normAutofit/>
          </a:bodyPr>
          <a:lstStyle/>
          <a:p>
            <a:pPr algn="l"/>
            <a:endParaRPr lang="en-GB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</a:t>
            </a:r>
            <a:r>
              <a:rPr lang="en-GB" sz="3900" b="1" dirty="0">
                <a:solidFill>
                  <a:schemeClr val="tx1"/>
                </a:solidFill>
                <a:latin typeface="Segoe Print" panose="02000600000000000000" pitchFamily="2" charset="0"/>
              </a:rPr>
              <a:t>can learn anything I want </a:t>
            </a: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When </a:t>
            </a:r>
            <a:r>
              <a:rPr lang="en-GB" sz="3900" b="1" dirty="0">
                <a:solidFill>
                  <a:schemeClr val="tx1"/>
                </a:solidFill>
                <a:latin typeface="Segoe Print" panose="02000600000000000000" pitchFamily="2" charset="0"/>
              </a:rPr>
              <a:t>I get stuck, I keep </a:t>
            </a: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going.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like the challenge of new work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can’t do it …yet</a:t>
            </a:r>
            <a:endParaRPr lang="en-GB" sz="39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09" y="1301263"/>
            <a:ext cx="2250829" cy="25053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4094" y="374579"/>
            <a:ext cx="10676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prstClr val="black"/>
                </a:solidFill>
                <a:latin typeface="Segoe Print" panose="02000600000000000000" pitchFamily="2" charset="0"/>
              </a:rPr>
              <a:t> </a:t>
            </a:r>
            <a:r>
              <a:rPr lang="en-GB" sz="8000" b="1" dirty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sz="8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8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4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964071"/>
          </a:xfrm>
        </p:spPr>
        <p:txBody>
          <a:bodyPr/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Let’s look at the key Growth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messages.</a:t>
            </a:r>
            <a:endParaRPr lang="en-GB" sz="9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0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 fontScale="92500" lnSpcReduction="10000"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We are all a mixture of Growth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and Fixed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  <a:endParaRPr lang="en-GB" sz="96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35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0"/>
            <a:ext cx="10515600" cy="365125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 fontScale="92500" lnSpcReduction="10000"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We all think that we are good at some things and not good at others.</a:t>
            </a:r>
            <a:endParaRPr lang="en-GB" sz="96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270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is not just about school work- its about everything.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98" y="2033515"/>
            <a:ext cx="7601803" cy="4640239"/>
          </a:xfrm>
        </p:spPr>
      </p:pic>
    </p:spTree>
    <p:extLst>
      <p:ext uri="{BB962C8B-B14F-4D97-AF65-F5344CB8AC3E}">
        <p14:creationId xmlns:p14="http://schemas.microsoft.com/office/powerpoint/2010/main" val="1912584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Challenges and setbacks make our brain grow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85" y="1825625"/>
            <a:ext cx="5663821" cy="4766244"/>
          </a:xfrm>
        </p:spPr>
      </p:pic>
    </p:spTree>
    <p:extLst>
      <p:ext uri="{BB962C8B-B14F-4D97-AF65-F5344CB8AC3E}">
        <p14:creationId xmlns:p14="http://schemas.microsoft.com/office/powerpoint/2010/main" val="3578065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Putting lots of effort is a sign of a Growth </a:t>
            </a:r>
            <a:r>
              <a:rPr lang="en-GB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89" y="1825625"/>
            <a:ext cx="7369790" cy="4351338"/>
          </a:xfrm>
        </p:spPr>
      </p:pic>
    </p:spTree>
    <p:extLst>
      <p:ext uri="{BB962C8B-B14F-4D97-AF65-F5344CB8AC3E}">
        <p14:creationId xmlns:p14="http://schemas.microsoft.com/office/powerpoint/2010/main" val="153302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>
                <a:solidFill>
                  <a:srgbClr val="00B050"/>
                </a:solidFill>
                <a:latin typeface="Segoe Print" panose="02000600000000000000" pitchFamily="2" charset="0"/>
              </a:rPr>
              <a:t>But………trying hard isn’t enough</a:t>
            </a:r>
            <a:r>
              <a:rPr lang="en-GB" b="1" dirty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6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You have to try a new strategy</a:t>
            </a:r>
          </a:p>
          <a:p>
            <a:r>
              <a:rPr lang="en-GB" sz="6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You have to ask for help when you are stuck</a:t>
            </a:r>
            <a:endParaRPr lang="en-GB" sz="6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36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utoShape 4" descr="Image result for callum skinner olympics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448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11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Callum Skinner was a pupil at South Morningside!</a:t>
            </a:r>
            <a:endParaRPr lang="en-GB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>
                <a:latin typeface="Segoe Print" panose="02000600000000000000" pitchFamily="2" charset="0"/>
              </a:rPr>
              <a:t>Chris Hoy said Callum was not the most talented cyclist when he was 12.</a:t>
            </a:r>
          </a:p>
          <a:p>
            <a:pPr marL="0" indent="0">
              <a:buNone/>
            </a:pPr>
            <a:r>
              <a:rPr lang="en-GB" sz="3600" b="1" dirty="0" smtClean="0">
                <a:latin typeface="Segoe Print" panose="02000600000000000000" pitchFamily="2" charset="0"/>
              </a:rPr>
              <a:t>How did he win a Gold and a Silver medal at the Rio Olympics?</a:t>
            </a:r>
          </a:p>
          <a:p>
            <a:r>
              <a:rPr lang="en-GB" sz="3600" dirty="0" smtClean="0">
                <a:latin typeface="Segoe Print" panose="02000600000000000000" pitchFamily="2" charset="0"/>
              </a:rPr>
              <a:t>He had a Growth Mind-set!</a:t>
            </a:r>
          </a:p>
          <a:p>
            <a:r>
              <a:rPr lang="en-GB" sz="3600" dirty="0" smtClean="0">
                <a:latin typeface="Segoe Print" panose="02000600000000000000" pitchFamily="2" charset="0"/>
              </a:rPr>
              <a:t>He worked incredibly hard and he listened really carefully to his coaches when they told him how to improve.</a:t>
            </a:r>
            <a:endParaRPr lang="en-GB" sz="3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474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716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Learning new things is hard work!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46" y="1801505"/>
            <a:ext cx="6059606" cy="4599295"/>
          </a:xfrm>
        </p:spPr>
      </p:pic>
    </p:spTree>
    <p:extLst>
      <p:ext uri="{BB962C8B-B14F-4D97-AF65-F5344CB8AC3E}">
        <p14:creationId xmlns:p14="http://schemas.microsoft.com/office/powerpoint/2010/main" val="3946058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8640"/>
            <a:ext cx="10515600" cy="5628323"/>
          </a:xfrm>
        </p:spPr>
        <p:txBody>
          <a:bodyPr/>
          <a:lstStyle/>
          <a:p>
            <a:r>
              <a:rPr lang="en-GB" sz="9600" b="1" dirty="0">
                <a:solidFill>
                  <a:srgbClr val="FF0000"/>
                </a:solidFill>
                <a:latin typeface="Segoe Print" panose="02000600000000000000" pitchFamily="2" charset="0"/>
              </a:rPr>
              <a:t>How can this make a difference to you???</a:t>
            </a:r>
            <a:endParaRPr lang="en-GB" sz="9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928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0844"/>
            <a:ext cx="10515600" cy="5766119"/>
          </a:xfrm>
        </p:spPr>
        <p:txBody>
          <a:bodyPr>
            <a:normAutofit fontScale="92500"/>
          </a:bodyPr>
          <a:lstStyle/>
          <a:p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You have to recognise when you are using a Fixed </a:t>
            </a:r>
            <a:r>
              <a:rPr lang="en-GB" sz="72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and help yourself to develop a Growth </a:t>
            </a:r>
            <a:r>
              <a:rPr lang="en-GB" sz="72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in that subject.</a:t>
            </a:r>
            <a:endParaRPr lang="en-GB" sz="7200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3150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558" y="410844"/>
            <a:ext cx="10794242" cy="6044547"/>
          </a:xfrm>
        </p:spPr>
        <p:txBody>
          <a:bodyPr>
            <a:normAutofit lnSpcReduction="10000"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What can you say to yourself to develop a Growth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3784352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218364"/>
            <a:ext cx="10515600" cy="146761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6199448"/>
          </a:xfrm>
        </p:spPr>
        <p:txBody>
          <a:bodyPr>
            <a:normAutofit lnSpcReduction="10000"/>
          </a:bodyPr>
          <a:lstStyle/>
          <a:p>
            <a:r>
              <a:rPr lang="en-GB" sz="96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Don’t say:</a:t>
            </a:r>
          </a:p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“Not everyone is good at maths. I’ll just do my best.”</a:t>
            </a:r>
            <a:endParaRPr lang="en-GB" sz="9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44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89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4149"/>
            <a:ext cx="10515600" cy="5562814"/>
          </a:xfrm>
        </p:spPr>
        <p:txBody>
          <a:bodyPr>
            <a:normAutofit fontScale="92500" lnSpcReduction="20000"/>
          </a:bodyPr>
          <a:lstStyle/>
          <a:p>
            <a:r>
              <a:rPr lang="en-GB" sz="96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Do Say:</a:t>
            </a:r>
          </a:p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“When I learn how to do something new it grows my brain.”</a:t>
            </a:r>
            <a:endParaRPr lang="en-GB" sz="9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929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956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3082"/>
            <a:ext cx="10515600" cy="5753881"/>
          </a:xfrm>
        </p:spPr>
        <p:txBody>
          <a:bodyPr/>
          <a:lstStyle/>
          <a:p>
            <a:r>
              <a:rPr lang="en-GB" sz="9600" b="1" dirty="0">
                <a:solidFill>
                  <a:srgbClr val="00B050"/>
                </a:solidFill>
                <a:latin typeface="Segoe Print" panose="02000600000000000000" pitchFamily="2" charset="0"/>
              </a:rPr>
              <a:t>Don’t say:</a:t>
            </a:r>
          </a:p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“It’s too hard. I’m giving up.”</a:t>
            </a:r>
            <a:endParaRPr lang="en-GB" sz="9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434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25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0376"/>
            <a:ext cx="10515600" cy="5726587"/>
          </a:xfrm>
        </p:spPr>
        <p:txBody>
          <a:bodyPr/>
          <a:lstStyle/>
          <a:p>
            <a:r>
              <a:rPr lang="en-GB" sz="7200" b="1" dirty="0">
                <a:solidFill>
                  <a:srgbClr val="00B050"/>
                </a:solidFill>
                <a:latin typeface="Segoe Print" panose="02000600000000000000" pitchFamily="2" charset="0"/>
              </a:rPr>
              <a:t>Do Say</a:t>
            </a:r>
            <a:r>
              <a:rPr lang="en-GB" b="1" dirty="0">
                <a:solidFill>
                  <a:srgbClr val="00B050"/>
                </a:solidFill>
                <a:latin typeface="Segoe Print" panose="02000600000000000000" pitchFamily="2" charset="0"/>
              </a:rPr>
              <a:t>:</a:t>
            </a:r>
          </a:p>
          <a:p>
            <a:r>
              <a:rPr lang="en-GB" sz="8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“That feeling of maths being hard is the feeling of my brain growing.”</a:t>
            </a:r>
            <a:endParaRPr lang="en-GB" sz="8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35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6194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126"/>
            <a:ext cx="10515600" cy="5811837"/>
          </a:xfrm>
        </p:spPr>
        <p:txBody>
          <a:bodyPr/>
          <a:lstStyle/>
          <a:p>
            <a:r>
              <a:rPr lang="en-GB" sz="12000" b="1" dirty="0">
                <a:solidFill>
                  <a:srgbClr val="00B050"/>
                </a:solidFill>
                <a:latin typeface="Segoe Print" panose="02000600000000000000" pitchFamily="2" charset="0"/>
              </a:rPr>
              <a:t>Don’t say:</a:t>
            </a:r>
          </a:p>
          <a:p>
            <a:pPr marL="0" indent="0">
              <a:buNone/>
            </a:pPr>
            <a:r>
              <a:rPr lang="en-GB" sz="12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“I can’t do it.”</a:t>
            </a:r>
            <a:endParaRPr lang="en-GB" sz="1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804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25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0376"/>
            <a:ext cx="10515600" cy="5726587"/>
          </a:xfrm>
        </p:spPr>
        <p:txBody>
          <a:bodyPr/>
          <a:lstStyle/>
          <a:p>
            <a:r>
              <a:rPr lang="en-GB" sz="120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Do </a:t>
            </a:r>
            <a:r>
              <a:rPr lang="en-GB" sz="12000" b="1" dirty="0">
                <a:solidFill>
                  <a:srgbClr val="00B050"/>
                </a:solidFill>
                <a:latin typeface="Segoe Print" panose="02000600000000000000" pitchFamily="2" charset="0"/>
              </a:rPr>
              <a:t>say:</a:t>
            </a:r>
          </a:p>
          <a:p>
            <a:r>
              <a:rPr lang="en-GB" sz="12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“I can’t do it ……yet.”</a:t>
            </a:r>
            <a:endParaRPr lang="en-GB" sz="1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670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The power of yet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56" y="1951630"/>
            <a:ext cx="6564573" cy="4230806"/>
          </a:xfrm>
        </p:spPr>
      </p:pic>
    </p:spTree>
    <p:extLst>
      <p:ext uri="{BB962C8B-B14F-4D97-AF65-F5344CB8AC3E}">
        <p14:creationId xmlns:p14="http://schemas.microsoft.com/office/powerpoint/2010/main" val="3142377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Feed your brain!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20" y="1280403"/>
            <a:ext cx="7400439" cy="5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8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434</Words>
  <Application>Microsoft Office PowerPoint</Application>
  <PresentationFormat>Widescreen</PresentationFormat>
  <Paragraphs>55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Bradley Hand ITC</vt:lpstr>
      <vt:lpstr>Calibri</vt:lpstr>
      <vt:lpstr>Calibri Light</vt:lpstr>
      <vt:lpstr>Segoe Print</vt:lpstr>
      <vt:lpstr>Wingdings</vt:lpstr>
      <vt:lpstr>Office Theme</vt:lpstr>
      <vt:lpstr>South Morningside Primary    </vt:lpstr>
      <vt:lpstr>PowerPoint Presentation</vt:lpstr>
      <vt:lpstr>There are 2 kinds of ‘Mindset’………</vt:lpstr>
      <vt:lpstr>PowerPoint Presentation</vt:lpstr>
      <vt:lpstr>Fixed Mindset</vt:lpstr>
      <vt:lpstr>PowerPoint Presentation</vt:lpstr>
      <vt:lpstr>i</vt:lpstr>
      <vt:lpstr>PowerPoint Presentation</vt:lpstr>
      <vt:lpstr>PowerPoint Presentation</vt:lpstr>
      <vt:lpstr>PowerPoint Presentation</vt:lpstr>
      <vt:lpstr>Growth Mindset is not just about school work- its about everything.</vt:lpstr>
      <vt:lpstr>Challenges and setbacks make our brain grow</vt:lpstr>
      <vt:lpstr>Putting lots of effort is a sign of a Growth Mindset</vt:lpstr>
      <vt:lpstr>But………trying hard isn’t enough.</vt:lpstr>
      <vt:lpstr>PowerPoint Presentation</vt:lpstr>
      <vt:lpstr>PowerPoint Presentation</vt:lpstr>
      <vt:lpstr>Callum Skinner was a pupil at South Morningside!</vt:lpstr>
      <vt:lpstr>PowerPoint Presentation</vt:lpstr>
      <vt:lpstr>Learning new things is hard work!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power of yet</vt:lpstr>
      <vt:lpstr>Feed your brain!</vt:lpstr>
    </vt:vector>
  </TitlesOfParts>
  <Company>City of Edinburgh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Morgan</dc:creator>
  <cp:lastModifiedBy>Susan Morgan</cp:lastModifiedBy>
  <cp:revision>24</cp:revision>
  <dcterms:created xsi:type="dcterms:W3CDTF">2016-04-20T16:34:53Z</dcterms:created>
  <dcterms:modified xsi:type="dcterms:W3CDTF">2016-08-26T11:44:56Z</dcterms:modified>
</cp:coreProperties>
</file>