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9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40A3B5-7E59-07E1-6924-255B8BB334FE}" v="27" dt="2019-09-04T15:36:54.1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57" d="100"/>
          <a:sy n="57" d="100"/>
        </p:scale>
        <p:origin x="39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2B674-265D-40AE-99F0-15891730A3B5}" type="datetimeFigureOut">
              <a:rPr lang="en-US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477F5-14D4-444C-85C0-DB72B81D1D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73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72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07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7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04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1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0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77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69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7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22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73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477F5-14D4-444C-85C0-DB72B81D1D3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1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303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5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05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85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41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1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33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41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0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3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843E-A472-4AEE-8A7C-6DFB1863D6B0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A7FFB-0D34-4D85-88E7-0B303D747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81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263" y="1122363"/>
            <a:ext cx="10917835" cy="4298845"/>
          </a:xfrm>
        </p:spPr>
        <p:txBody>
          <a:bodyPr>
            <a:no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Berlin Sans FB"/>
              </a:rPr>
              <a:t>P6 Living &amp; Growing</a:t>
            </a:r>
            <a:br>
              <a:rPr lang="en-GB" sz="9600" dirty="0">
                <a:solidFill>
                  <a:srgbClr val="FF0000"/>
                </a:solidFill>
                <a:latin typeface="Berlin Sans FB"/>
              </a:rPr>
            </a:br>
            <a:r>
              <a:rPr lang="en-GB" sz="9600" dirty="0">
                <a:solidFill>
                  <a:srgbClr val="FF0000"/>
                </a:solidFill>
                <a:latin typeface="Berlin Sans FB"/>
              </a:rPr>
              <a:t>Parents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6000" dirty="0">
              <a:solidFill>
                <a:srgbClr val="002060"/>
              </a:solidFill>
              <a:latin typeface="Berlin Sans FB"/>
            </a:endParaRPr>
          </a:p>
        </p:txBody>
      </p:sp>
    </p:spTree>
    <p:extLst>
      <p:ext uri="{BB962C8B-B14F-4D97-AF65-F5344CB8AC3E}">
        <p14:creationId xmlns:p14="http://schemas.microsoft.com/office/powerpoint/2010/main" val="1656478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dirty="0">
                <a:solidFill>
                  <a:srgbClr val="FF0000"/>
                </a:solidFill>
                <a:latin typeface="Berlin Sans FB" panose="020E0602020502020306" pitchFamily="34" charset="0"/>
              </a:rPr>
              <a:t>The cunning plan……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Berlin Sans FB" panose="020E0602020502020306" pitchFamily="34" charset="0"/>
              </a:rPr>
              <a:t>Why do we teach Sex Ed in P6?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Where does it fit into the curriculum?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What will be taught?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How will it be taught?</a:t>
            </a:r>
          </a:p>
          <a:p>
            <a:r>
              <a:rPr lang="en-GB" sz="4800" dirty="0">
                <a:latin typeface="Berlin Sans FB" panose="020E0602020502020306" pitchFamily="34" charset="0"/>
              </a:rPr>
              <a:t>How can parents support the teaching?</a:t>
            </a:r>
          </a:p>
        </p:txBody>
      </p:sp>
    </p:spTree>
    <p:extLst>
      <p:ext uri="{BB962C8B-B14F-4D97-AF65-F5344CB8AC3E}">
        <p14:creationId xmlns:p14="http://schemas.microsoft.com/office/powerpoint/2010/main" val="208604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600" dirty="0">
                <a:solidFill>
                  <a:srgbClr val="FF0000"/>
                </a:solidFill>
                <a:latin typeface="Berlin Sans FB" panose="020E0602020502020306" pitchFamily="34" charset="0"/>
              </a:rPr>
              <a:t>Why do we teach Sex Ed at P6?</a:t>
            </a:r>
            <a:br>
              <a:rPr lang="en-GB" dirty="0">
                <a:latin typeface="Berlin Sans FB" panose="020E0602020502020306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Because it is in the Curriculum for Excellence!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P6 working through Second Level Experiences and Outcomes.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These Experiences and Outcomes form the basis of our learning and teaching.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They are part of an ongoing process from early Level to 4</a:t>
            </a:r>
            <a:r>
              <a:rPr lang="en-GB" sz="3600" baseline="30000" dirty="0">
                <a:latin typeface="Berlin Sans FB" panose="020E0602020502020306" pitchFamily="34" charset="0"/>
              </a:rPr>
              <a:t>th</a:t>
            </a:r>
            <a:r>
              <a:rPr lang="en-GB" sz="3600" dirty="0">
                <a:latin typeface="Berlin Sans FB" panose="020E0602020502020306" pitchFamily="34" charset="0"/>
              </a:rPr>
              <a:t> Level.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It fits well into the Science topics being covered in P6.</a:t>
            </a:r>
          </a:p>
        </p:txBody>
      </p:sp>
    </p:spTree>
    <p:extLst>
      <p:ext uri="{BB962C8B-B14F-4D97-AF65-F5344CB8AC3E}">
        <p14:creationId xmlns:p14="http://schemas.microsoft.com/office/powerpoint/2010/main" val="240524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sz="6700" dirty="0">
                <a:latin typeface="Berlin Sans FB" panose="020E0602020502020306" pitchFamily="34" charset="0"/>
              </a:rPr>
            </a:br>
            <a:r>
              <a:rPr lang="en-GB" sz="6700" dirty="0">
                <a:solidFill>
                  <a:srgbClr val="FF0000"/>
                </a:solidFill>
                <a:latin typeface="Berlin Sans FB" panose="020E0602020502020306" pitchFamily="34" charset="0"/>
              </a:rPr>
              <a:t>Where does it fit into the curriculum?</a:t>
            </a:r>
            <a:br>
              <a:rPr lang="en-GB" dirty="0">
                <a:latin typeface="Berlin Sans FB" panose="020E0602020502020306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4800" dirty="0">
                <a:latin typeface="Berlin Sans FB" panose="020E0602020502020306" pitchFamily="34" charset="0"/>
              </a:rPr>
              <a:t>The work we do comes from </a:t>
            </a:r>
            <a:r>
              <a:rPr lang="en-GB" sz="4800" dirty="0">
                <a:solidFill>
                  <a:srgbClr val="FF0000"/>
                </a:solidFill>
                <a:latin typeface="Berlin Sans FB" panose="020E0602020502020306" pitchFamily="34" charset="0"/>
              </a:rPr>
              <a:t>Health and Wellbeing</a:t>
            </a:r>
            <a:r>
              <a:rPr lang="en-GB" sz="4800" dirty="0">
                <a:latin typeface="Berlin Sans FB" panose="020E0602020502020306" pitchFamily="34" charset="0"/>
              </a:rPr>
              <a:t> Experiences and Outcomes and </a:t>
            </a:r>
            <a:r>
              <a:rPr lang="en-GB" sz="4800" dirty="0">
                <a:solidFill>
                  <a:srgbClr val="FF0000"/>
                </a:solidFill>
                <a:latin typeface="Berlin Sans FB" panose="020E0602020502020306" pitchFamily="34" charset="0"/>
              </a:rPr>
              <a:t>Science</a:t>
            </a:r>
            <a:r>
              <a:rPr lang="en-GB" sz="4800" dirty="0">
                <a:latin typeface="Berlin Sans FB" panose="020E0602020502020306" pitchFamily="34" charset="0"/>
              </a:rPr>
              <a:t> Experiences and Outcomes.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63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  <a:latin typeface="Berlin Sans FB" panose="020E0602020502020306" pitchFamily="34" charset="0"/>
              </a:rPr>
              <a:t>Health and Wellbeing </a:t>
            </a:r>
            <a:r>
              <a:rPr lang="en-GB" sz="540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Es</a:t>
            </a:r>
            <a:r>
              <a:rPr lang="en-GB" sz="5400" dirty="0">
                <a:solidFill>
                  <a:srgbClr val="FF0000"/>
                </a:solidFill>
                <a:latin typeface="Berlin Sans FB" panose="020E0602020502020306" pitchFamily="34" charset="0"/>
              </a:rPr>
              <a:t> and </a:t>
            </a:r>
            <a:r>
              <a:rPr lang="en-GB" sz="540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Os</a:t>
            </a:r>
            <a:endParaRPr lang="en-GB" sz="5400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011921"/>
              </p:ext>
            </p:extLst>
          </p:nvPr>
        </p:nvGraphicFramePr>
        <p:xfrm>
          <a:off x="838200" y="1825625"/>
          <a:ext cx="10515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Early/First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Second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Third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 recognise that we have similarities and</a:t>
                      </a:r>
                      <a:r>
                        <a:rPr lang="en-GB" sz="2000" baseline="0" dirty="0"/>
                        <a:t> differences but are all unique.</a:t>
                      </a:r>
                    </a:p>
                    <a:p>
                      <a:r>
                        <a:rPr lang="en-GB" sz="2000" baseline="0" dirty="0"/>
                        <a:t>HWB 0-47a/HWB 1-47a</a:t>
                      </a:r>
                    </a:p>
                    <a:p>
                      <a:endParaRPr lang="en-GB" sz="2000" baseline="0" dirty="0"/>
                    </a:p>
                    <a:p>
                      <a:r>
                        <a:rPr lang="en-GB" sz="2000" dirty="0"/>
                        <a:t>I am aware of my growing body  and I am learning the</a:t>
                      </a:r>
                      <a:r>
                        <a:rPr lang="en-GB" sz="2000" baseline="0" dirty="0"/>
                        <a:t> correct names for its different parts and how they work.</a:t>
                      </a:r>
                    </a:p>
                    <a:p>
                      <a:r>
                        <a:rPr lang="en-GB" sz="2000" baseline="0" dirty="0"/>
                        <a:t> HWB 0-47b/HWB 1-04b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FF0000"/>
                          </a:solidFill>
                        </a:rPr>
                        <a:t>I recognise that how my body changes can affect how I feel about</a:t>
                      </a:r>
                      <a:r>
                        <a:rPr lang="en-GB" sz="2000" baseline="0" dirty="0">
                          <a:solidFill>
                            <a:srgbClr val="FF0000"/>
                          </a:solidFill>
                        </a:rPr>
                        <a:t> myself and how I may behave. </a:t>
                      </a:r>
                    </a:p>
                    <a:p>
                      <a:r>
                        <a:rPr lang="en-GB" sz="2000" baseline="0" dirty="0">
                          <a:solidFill>
                            <a:srgbClr val="FF0000"/>
                          </a:solidFill>
                        </a:rPr>
                        <a:t>HWB 2-47a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I understand my body’s uniqueness, my developing sexuality,</a:t>
                      </a:r>
                      <a:r>
                        <a:rPr lang="en-GB" sz="2000" baseline="0" dirty="0"/>
                        <a:t> and that of others. </a:t>
                      </a:r>
                    </a:p>
                    <a:p>
                      <a:r>
                        <a:rPr lang="en-GB" sz="2000" baseline="0" dirty="0"/>
                        <a:t>HWB 3-47a/HWB 4-47a</a:t>
                      </a:r>
                    </a:p>
                    <a:p>
                      <a:endParaRPr lang="en-GB" sz="2000" baseline="0" dirty="0"/>
                    </a:p>
                    <a:p>
                      <a:r>
                        <a:rPr lang="en-GB" sz="2000" baseline="0" dirty="0"/>
                        <a:t>Using what I have learnt I am able to make informed decisions and choices that promote and protect my own and others’ sexual health and wellbeing.</a:t>
                      </a:r>
                    </a:p>
                    <a:p>
                      <a:r>
                        <a:rPr lang="en-GB" sz="2000" baseline="0" dirty="0"/>
                        <a:t>HWB 3-47b/HWB 4-47b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731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  <a:latin typeface="Berlin Sans FB" panose="020E0602020502020306" pitchFamily="34" charset="0"/>
              </a:rPr>
              <a:t>Health and Wellbeing </a:t>
            </a:r>
            <a:r>
              <a:rPr lang="en-GB" sz="540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Es</a:t>
            </a:r>
            <a:r>
              <a:rPr lang="en-GB" sz="5400" dirty="0">
                <a:solidFill>
                  <a:srgbClr val="FF0000"/>
                </a:solidFill>
                <a:latin typeface="Berlin Sans FB" panose="020E0602020502020306" pitchFamily="34" charset="0"/>
              </a:rPr>
              <a:t> and </a:t>
            </a:r>
            <a:r>
              <a:rPr lang="en-GB" sz="540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Os</a:t>
            </a:r>
            <a:endParaRPr lang="en-GB" sz="54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574278"/>
              </p:ext>
            </p:extLst>
          </p:nvPr>
        </p:nvGraphicFramePr>
        <p:xfrm>
          <a:off x="838200" y="1825625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Early/First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Second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Third/Fourth</a:t>
                      </a:r>
                      <a:r>
                        <a:rPr lang="en-GB" sz="2400" baseline="0" dirty="0"/>
                        <a:t> Level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I am learning what I can do to look after my body and who can help me.</a:t>
                      </a:r>
                    </a:p>
                    <a:p>
                      <a:r>
                        <a:rPr lang="en-GB" sz="2400" dirty="0"/>
                        <a:t>HWB 0-48a/HWB 1-48a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I can describe</a:t>
                      </a:r>
                      <a:r>
                        <a:rPr lang="en-GB" sz="2400" baseline="0" dirty="0">
                          <a:solidFill>
                            <a:srgbClr val="FF0000"/>
                          </a:solidFill>
                        </a:rPr>
                        <a:t> the physical and emotional changes during puberty, understand why they are taking place and the importance of personal hygiene.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I know how to access</a:t>
                      </a:r>
                      <a:r>
                        <a:rPr lang="en-GB" sz="2400" baseline="0" dirty="0"/>
                        <a:t> services, information and support if my sexual health and wellbeing is at risk. I am aware of my rights in relation to sexual health including my right to confidentiality, and my responsibilities, including those under the law.</a:t>
                      </a:r>
                    </a:p>
                    <a:p>
                      <a:r>
                        <a:rPr lang="en-GB" sz="2400" baseline="0" dirty="0"/>
                        <a:t>HWB 3-48a/HWB 4-48a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22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  <a:latin typeface="Berlin Sans FB" panose="020E0602020502020306" pitchFamily="34" charset="0"/>
              </a:rPr>
              <a:t>Science Experiences and Outcomes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044521"/>
              </p:ext>
            </p:extLst>
          </p:nvPr>
        </p:nvGraphicFramePr>
        <p:xfrm>
          <a:off x="838200" y="1825625"/>
          <a:ext cx="10515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Second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By investigating some body systems and potential problems which they may develop, I can make informed</a:t>
                      </a:r>
                      <a:r>
                        <a:rPr lang="en-GB" sz="2400" baseline="0" dirty="0"/>
                        <a:t> decisions to help me maintain my health and wellbeing.</a:t>
                      </a:r>
                    </a:p>
                    <a:p>
                      <a:r>
                        <a:rPr lang="en-GB" sz="2400" baseline="0" dirty="0"/>
                        <a:t>SCN 2-12a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By investigating</a:t>
                      </a:r>
                      <a:r>
                        <a:rPr lang="en-GB" sz="2400" baseline="0" dirty="0"/>
                        <a:t> the life cycles of plants and animals, I can recognise the different stages of their development.</a:t>
                      </a:r>
                    </a:p>
                    <a:p>
                      <a:r>
                        <a:rPr lang="en-GB" sz="2400" baseline="0" dirty="0"/>
                        <a:t>SCN 2-14a</a:t>
                      </a:r>
                    </a:p>
                    <a:p>
                      <a:r>
                        <a:rPr lang="en-GB" sz="2400" baseline="0" dirty="0"/>
                        <a:t>By investigating the characteristics offspring inherit when living things reproduce, I can distinguish between inherited and non-inherited characteristics.</a:t>
                      </a:r>
                    </a:p>
                    <a:p>
                      <a:r>
                        <a:rPr lang="en-GB" sz="2400" baseline="0" dirty="0"/>
                        <a:t>SCN 2-14b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903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7300" dirty="0">
                <a:solidFill>
                  <a:srgbClr val="FF0000"/>
                </a:solidFill>
                <a:latin typeface="Berlin Sans FB" panose="020E0602020502020306" pitchFamily="34" charset="0"/>
              </a:rPr>
              <a:t>What will be taught?</a:t>
            </a:r>
            <a:br>
              <a:rPr lang="en-GB" dirty="0">
                <a:latin typeface="Berlin Sans FB" panose="020E0602020502020306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b="1" u="sng" dirty="0">
                <a:latin typeface="Berlin Sans FB" panose="020E0602020502020306" pitchFamily="34" charset="0"/>
              </a:rPr>
              <a:t>Puberty</a:t>
            </a:r>
            <a:r>
              <a:rPr lang="en-GB" sz="3600" dirty="0">
                <a:latin typeface="Berlin Sans FB" panose="020E0602020502020306" pitchFamily="34" charset="0"/>
              </a:rPr>
              <a:t>- changes at puberty for boys and girls</a:t>
            </a:r>
          </a:p>
          <a:p>
            <a:endParaRPr lang="en-GB" sz="3600" dirty="0">
              <a:latin typeface="Berlin Sans FB" panose="020E0602020502020306" pitchFamily="34" charset="0"/>
            </a:endParaRPr>
          </a:p>
          <a:p>
            <a:r>
              <a:rPr lang="en-GB" sz="3600" b="1" u="sng" dirty="0">
                <a:latin typeface="Berlin Sans FB" panose="020E0602020502020306" pitchFamily="34" charset="0"/>
              </a:rPr>
              <a:t>Body parts- </a:t>
            </a:r>
            <a:r>
              <a:rPr lang="en-GB" sz="3600" dirty="0">
                <a:latin typeface="Berlin Sans FB" panose="020E0602020502020306" pitchFamily="34" charset="0"/>
              </a:rPr>
              <a:t> referred to by their correct names throughout.</a:t>
            </a:r>
          </a:p>
          <a:p>
            <a:endParaRPr lang="en-GB" sz="3600" dirty="0">
              <a:latin typeface="Berlin Sans FB" panose="020E0602020502020306" pitchFamily="34" charset="0"/>
            </a:endParaRPr>
          </a:p>
          <a:p>
            <a:r>
              <a:rPr lang="en-GB" sz="3600" b="1" u="sng" dirty="0">
                <a:latin typeface="Berlin Sans FB" panose="020E0602020502020306" pitchFamily="34" charset="0"/>
              </a:rPr>
              <a:t>Lifecycles</a:t>
            </a:r>
            <a:r>
              <a:rPr lang="en-GB" sz="3600" dirty="0">
                <a:latin typeface="Berlin Sans FB" panose="020E0602020502020306" pitchFamily="34" charset="0"/>
              </a:rPr>
              <a:t>- how a baby is conceived and the birth of a  baby.</a:t>
            </a:r>
          </a:p>
        </p:txBody>
      </p:sp>
    </p:spTree>
    <p:extLst>
      <p:ext uri="{BB962C8B-B14F-4D97-AF65-F5344CB8AC3E}">
        <p14:creationId xmlns:p14="http://schemas.microsoft.com/office/powerpoint/2010/main" val="709077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dirty="0">
                <a:solidFill>
                  <a:srgbClr val="FF0000"/>
                </a:solidFill>
                <a:latin typeface="Berlin Sans FB" panose="020E0602020502020306" pitchFamily="34" charset="0"/>
              </a:rPr>
              <a:t>How will it be taught?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Berlin Sans FB" panose="020E0602020502020306" pitchFamily="34" charset="0"/>
              </a:rPr>
              <a:t>Watching the relevant parts of the Living and Growing DVD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Weekly over five weeks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Parents informed beforehand of the dates and subject matter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Discussion about the key Learning in the video clip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Question box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6822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>
                <a:solidFill>
                  <a:srgbClr val="FF0000"/>
                </a:solidFill>
                <a:latin typeface="Berlin Sans FB" panose="020E0602020502020306" pitchFamily="34" charset="0"/>
              </a:rPr>
              <a:t>Living and Growing</a:t>
            </a:r>
          </a:p>
          <a:p>
            <a:pPr marL="0" indent="0">
              <a:buNone/>
            </a:pPr>
            <a:r>
              <a:rPr lang="en-GB" sz="7200" dirty="0">
                <a:latin typeface="Berlin Sans FB" panose="020E0602020502020306" pitchFamily="34" charset="0"/>
              </a:rPr>
              <a:t>Changes</a:t>
            </a:r>
          </a:p>
        </p:txBody>
      </p:sp>
    </p:spTree>
    <p:extLst>
      <p:ext uri="{BB962C8B-B14F-4D97-AF65-F5344CB8AC3E}">
        <p14:creationId xmlns:p14="http://schemas.microsoft.com/office/powerpoint/2010/main" val="2679795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6000" dirty="0">
                <a:solidFill>
                  <a:srgbClr val="FF0000"/>
                </a:solidFill>
                <a:latin typeface="Berlin Sans FB" panose="020E0602020502020306" pitchFamily="34" charset="0"/>
              </a:rPr>
              <a:t>How can parents support the learning?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Being aware of what is being taught on different dates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Being open to discussing what the children have been learning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Being aware that this learning is part of a Health and Wellbeing programme running through Primary and Secondary.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745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257539"/>
              </p:ext>
            </p:extLst>
          </p:nvPr>
        </p:nvGraphicFramePr>
        <p:xfrm>
          <a:off x="2930563" y="7367632"/>
          <a:ext cx="5577840" cy="12793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0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Date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Topic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Main points of programme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Thursday 26</a:t>
                      </a:r>
                      <a:r>
                        <a:rPr lang="en-GB" sz="2400" baseline="30000">
                          <a:effectLst/>
                        </a:rPr>
                        <a:t>th</a:t>
                      </a:r>
                      <a:r>
                        <a:rPr lang="en-GB" sz="2400">
                          <a:effectLst/>
                        </a:rPr>
                        <a:t> Feb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Differences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Naming body parts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Thursday 5</a:t>
                      </a:r>
                      <a:r>
                        <a:rPr lang="en-GB" sz="2400" baseline="30000">
                          <a:effectLst/>
                        </a:rPr>
                        <a:t>th</a:t>
                      </a:r>
                      <a:r>
                        <a:rPr lang="en-GB" sz="2400">
                          <a:effectLst/>
                        </a:rPr>
                        <a:t> March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Changes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Differences between girls and boys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Body changes at puberty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Tuesday 17</a:t>
                      </a:r>
                      <a:r>
                        <a:rPr lang="en-GB" sz="2400" baseline="30000">
                          <a:effectLst/>
                        </a:rPr>
                        <a:t>th</a:t>
                      </a:r>
                      <a:r>
                        <a:rPr lang="en-GB" sz="2400">
                          <a:effectLst/>
                        </a:rPr>
                        <a:t> March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Girls Talk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Boys talk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Body changes at puberty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Emotional changes at puberty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Need for personal hygiene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Practical period chat from Mrs Watson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(girls only)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Tuesday 23</a:t>
                      </a:r>
                      <a:r>
                        <a:rPr lang="en-GB" sz="2400" baseline="30000">
                          <a:effectLst/>
                        </a:rPr>
                        <a:t>rd</a:t>
                      </a:r>
                      <a:r>
                        <a:rPr lang="en-GB" sz="2400">
                          <a:effectLst/>
                        </a:rPr>
                        <a:t> March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Relationships/reproduction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Different kinds of loving relationships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>
                          <a:effectLst/>
                        </a:rPr>
                        <a:t>How a baby is made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Tuesday 31</a:t>
                      </a:r>
                      <a:r>
                        <a:rPr lang="en-GB" sz="2400" baseline="30000">
                          <a:effectLst/>
                        </a:rPr>
                        <a:t>st</a:t>
                      </a:r>
                      <a:r>
                        <a:rPr lang="en-GB" sz="2400">
                          <a:effectLst/>
                        </a:rPr>
                        <a:t> March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Birth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effectLst/>
                        </a:rPr>
                        <a:t>Getting ready to welcome a baby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effectLst/>
                        </a:rPr>
                        <a:t>How to be a good parent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effectLst/>
                        </a:rPr>
                        <a:t>Birth of a baby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effectLst/>
                        </a:rPr>
                        <a:t>Inherited and non-inherited characteristics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46917"/>
              </p:ext>
            </p:extLst>
          </p:nvPr>
        </p:nvGraphicFramePr>
        <p:xfrm>
          <a:off x="1546410" y="578224"/>
          <a:ext cx="9386048" cy="5526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1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6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3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Date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Topic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Main points of programme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Monday 22nd Feb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Differences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Naming body parts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Monday 29th Feb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Changes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Differences between girls and boys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Body changes at puberty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6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Monday 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7</a:t>
                      </a:r>
                      <a:r>
                        <a:rPr lang="en-GB" sz="1800" baseline="3000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th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 </a:t>
                      </a:r>
                      <a:r>
                        <a:rPr lang="en-GB" sz="1800">
                          <a:effectLst/>
                        </a:rPr>
                        <a:t>March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Girls Talk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Boys talk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Body changes at puberty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Emotional changes at puberty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Importance</a:t>
                      </a:r>
                      <a:r>
                        <a:rPr lang="en-GB" sz="1800" baseline="0">
                          <a:effectLst/>
                        </a:rPr>
                        <a:t> of </a:t>
                      </a:r>
                      <a:r>
                        <a:rPr lang="en-GB" sz="1800">
                          <a:effectLst/>
                        </a:rPr>
                        <a:t>personal </a:t>
                      </a:r>
                      <a:r>
                        <a:rPr lang="en-GB" sz="1800" dirty="0">
                          <a:effectLst/>
                        </a:rPr>
                        <a:t>hygiene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Practical period chat from Mrs Watson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(girls only)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6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Monday 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14th </a:t>
                      </a:r>
                      <a:r>
                        <a:rPr lang="en-GB" sz="1800">
                          <a:effectLst/>
                        </a:rPr>
                        <a:t>March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Relationships/reproduction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Different kinds of loving relationships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How a baby is made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2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Monday 21st March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Birth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Getting ready to welcome a baby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How to be a good parent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Birth of a baby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Inherited and non-inherited characteristics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763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8000" dirty="0">
                <a:solidFill>
                  <a:srgbClr val="FF0000"/>
                </a:solidFill>
                <a:latin typeface="Berlin Sans FB" panose="020E0602020502020306" pitchFamily="34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18366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789</Words>
  <Application>Microsoft Office PowerPoint</Application>
  <PresentationFormat>Widescreen</PresentationFormat>
  <Paragraphs>146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Berlin Sans FB</vt:lpstr>
      <vt:lpstr>Calibri</vt:lpstr>
      <vt:lpstr>Calibri Light</vt:lpstr>
      <vt:lpstr>Symbol</vt:lpstr>
      <vt:lpstr>Times New Roman</vt:lpstr>
      <vt:lpstr>Office Theme</vt:lpstr>
      <vt:lpstr>P6 Living &amp; Growing Parents Presentation</vt:lpstr>
      <vt:lpstr>The cunning plan……</vt:lpstr>
      <vt:lpstr>Why do we teach Sex Ed at P6? </vt:lpstr>
      <vt:lpstr> Where does it fit into the curriculum? </vt:lpstr>
      <vt:lpstr>Health and Wellbeing Es and Os</vt:lpstr>
      <vt:lpstr>Health and Wellbeing Es and Os</vt:lpstr>
      <vt:lpstr>Science Experiences and Outcomes</vt:lpstr>
      <vt:lpstr>What will be taught? </vt:lpstr>
      <vt:lpstr>How will it be taught?</vt:lpstr>
      <vt:lpstr>PowerPoint Presentation</vt:lpstr>
      <vt:lpstr>How can parents support the learning?</vt:lpstr>
      <vt:lpstr>PowerPoint Presentation</vt:lpstr>
      <vt:lpstr>PowerPoint Presentation</vt:lpstr>
    </vt:vector>
  </TitlesOfParts>
  <Company>City of Edinburgh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P6 Parents Presentation</dc:title>
  <dc:creator>Susan Morgan</dc:creator>
  <cp:lastModifiedBy>Susan Morgan</cp:lastModifiedBy>
  <cp:revision>32</cp:revision>
  <dcterms:created xsi:type="dcterms:W3CDTF">2015-02-09T21:16:17Z</dcterms:created>
  <dcterms:modified xsi:type="dcterms:W3CDTF">2019-09-04T15:38:46Z</dcterms:modified>
</cp:coreProperties>
</file>