
<file path=[Content_Types].xml><?xml version="1.0" encoding="utf-8"?>
<Types xmlns="http://schemas.openxmlformats.org/package/2006/content-types">
  <Default Extension="png" ContentType="image/png"/>
  <Default Extension="m4a" ContentType="audio/mp4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5" r:id="rId4"/>
    <p:sldId id="260" r:id="rId5"/>
    <p:sldId id="261" r:id="rId6"/>
    <p:sldId id="266" r:id="rId7"/>
    <p:sldId id="267" r:id="rId8"/>
    <p:sldId id="268" r:id="rId9"/>
    <p:sldId id="269" r:id="rId10"/>
    <p:sldId id="271" r:id="rId11"/>
    <p:sldId id="272" r:id="rId1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949" autoAdjust="0"/>
    <p:restoredTop sz="94660"/>
  </p:normalViewPr>
  <p:slideViewPr>
    <p:cSldViewPr snapToGrid="0">
      <p:cViewPr>
        <p:scale>
          <a:sx n="75" d="100"/>
          <a:sy n="75" d="100"/>
        </p:scale>
        <p:origin x="132" y="3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92F8A7-4196-4FCC-A39E-7C190B40E13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4140B92-383E-4494-9E95-3D406D3C845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2397A63-0148-42B2-806F-1C9022D000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812307-68BC-49A4-A139-5A6809145622}" type="datetimeFigureOut">
              <a:rPr lang="en-GB" smtClean="0"/>
              <a:t>13/09/2020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F4E302D-9FE6-4548-B160-211FE670E1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B7CA80B-9EC7-46FE-813A-8EC6CB5953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67CA33-B8E6-4A98-8B4F-234849AD0E1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545539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F8B89C-BE5D-457F-B9E0-02921A077F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F635EA4-40B5-4BD1-8415-76A5E86ACD5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82534A7-7710-457E-992B-9064F90D46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812307-68BC-49A4-A139-5A6809145622}" type="datetimeFigureOut">
              <a:rPr lang="en-GB" smtClean="0"/>
              <a:t>13/09/2020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F7F8B32-FFA4-43A5-95E3-916FE2525F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0084FA6-6035-4BEE-9E7C-67BE236EF8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67CA33-B8E6-4A98-8B4F-234849AD0E1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6070538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474D58-834F-41B6-AD7B-676542CA47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B16D2CE-7D9A-4562-8ECC-C4E704A3E6F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D910E64-1E4C-479B-91A2-6DC831DDB4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812307-68BC-49A4-A139-5A6809145622}" type="datetimeFigureOut">
              <a:rPr lang="en-GB" smtClean="0"/>
              <a:t>13/09/2020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35A6445-D878-47D3-B6C4-E6EF4C738D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07FDA0F-794A-4F11-B637-BF7B9A3EF1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67CA33-B8E6-4A98-8B4F-234849AD0E1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355627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1B9B63-FDA1-4F2C-8F0E-C1900F3FDF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D3089CE-B0A4-4672-A730-578372BD5A0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A58C9C4-38CF-40A2-B5C6-F4BAC58C9C5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2589902-A980-4867-9E68-AC0905BFAF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812307-68BC-49A4-A139-5A6809145622}" type="datetimeFigureOut">
              <a:rPr lang="en-GB" smtClean="0"/>
              <a:t>13/09/2020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1AEC401-3915-4189-A089-CC70270974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0181584-B1CB-47A8-9EC0-0BC74DBBCE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67CA33-B8E6-4A98-8B4F-234849AD0E1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4464190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CB7695-15F5-4427-B572-55A11DBBAD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258B8B0-0544-4DCB-B52D-1318F76D4C6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CC2B1D1-B8C7-47E9-A9A0-456D3CC1043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D2CA66C-C385-4E4B-BF36-27CB6305692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3112DB5-3AAC-4ED4-A560-4598D5310AC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B4B8B07-36DF-485F-9116-C54258AC1E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812307-68BC-49A4-A139-5A6809145622}" type="datetimeFigureOut">
              <a:rPr lang="en-GB" smtClean="0"/>
              <a:t>13/09/2020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1A1FF07-FAA5-4C4B-97CA-09B6220A97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DF5BD57-8930-4AC9-ABC2-4E4A38A6C4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67CA33-B8E6-4A98-8B4F-234849AD0E1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88832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D1295A-12CB-4817-856B-A8F4B711DE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B868194-C3FE-41CA-9FDA-A57DAE3C3A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812307-68BC-49A4-A139-5A6809145622}" type="datetimeFigureOut">
              <a:rPr lang="en-GB" smtClean="0"/>
              <a:t>13/09/2020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3884456-B7E0-4025-9014-8AA56B3613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C179232-4C87-4750-A627-3D8748BC21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67CA33-B8E6-4A98-8B4F-234849AD0E1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028566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FC5C321-A66B-458A-B963-9D27D2AA4F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812307-68BC-49A4-A139-5A6809145622}" type="datetimeFigureOut">
              <a:rPr lang="en-GB" smtClean="0"/>
              <a:t>13/09/2020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07FF649-50C2-43DE-826E-B793B86B8E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8EAF090-7E6D-4A6F-BB75-09F793663F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67CA33-B8E6-4A98-8B4F-234849AD0E1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969161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7366B4-B8CE-49E5-852E-C5BB081BC0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5717C7B-9AC3-46FD-968F-5D16EF850D8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7CB0043-B7BC-40D6-9B6A-62D14748771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712A2F3-2C3B-464E-8486-09F9AB3AB7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812307-68BC-49A4-A139-5A6809145622}" type="datetimeFigureOut">
              <a:rPr lang="en-GB" smtClean="0"/>
              <a:t>13/09/2020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5C894EF-F63B-48FB-B852-8FA0C51102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6F21AB6-F29D-4D08-AA33-BCBD81DC83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67CA33-B8E6-4A98-8B4F-234849AD0E1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0020401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2476F8-9265-44B3-B7B1-4A2E84B32D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47C98CA-867A-4F61-BF87-127AA87EC96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B2F5C64-2627-47E9-85BE-3ADA2412179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1FF7E6C-280E-43D0-9D38-7F9A9307C7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812307-68BC-49A4-A139-5A6809145622}" type="datetimeFigureOut">
              <a:rPr lang="en-GB" smtClean="0"/>
              <a:t>13/09/2020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63DC289-3FD1-4F39-B4FF-395D90A89A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0F82CDA-58B1-48A5-8904-BB5ED4CAA9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67CA33-B8E6-4A98-8B4F-234849AD0E1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676212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5CDFF5-CE00-4306-BE96-F6B208465D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D4487B6-E629-44C7-8C45-ECAFF2D3992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C3A6288-BB48-4342-9E61-8D91334BBC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812307-68BC-49A4-A139-5A6809145622}" type="datetimeFigureOut">
              <a:rPr lang="en-GB" smtClean="0"/>
              <a:t>13/09/2020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8E21CD4-FCE9-4A8B-9C12-4094FE0AA9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889AB9A-7A02-48A7-BBF9-576DCBC469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67CA33-B8E6-4A98-8B4F-234849AD0E1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315457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3D3C843F-6460-441B-852B-5CC0D559C94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6C0696C-CE83-44DE-B534-2EC9E49C8E4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23ADA41-D098-499D-8A9A-0ABB0F2208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812307-68BC-49A4-A139-5A6809145622}" type="datetimeFigureOut">
              <a:rPr lang="en-GB" smtClean="0"/>
              <a:t>13/09/2020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39D4E1E-594E-42CA-81F7-4974E0F9B5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CC95A93-111C-490A-A828-8FAB877FE9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67CA33-B8E6-4A98-8B4F-234849AD0E1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17371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1000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F0E4D5C-DD32-4592-AF0E-7DF9C02BBA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D1FC0EF-EF3D-476E-8357-8BDD3609EEA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C4675D6-EFDF-4B3F-8971-4A2867F0A42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6812307-68BC-49A4-A139-5A6809145622}" type="datetimeFigureOut">
              <a:rPr lang="en-GB" smtClean="0"/>
              <a:t>13/09/2020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D9BD83A-97E8-463E-A623-DC8AE8FB67A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EC3CCE1-5A99-486D-9CA0-50FEEA60D04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67CA33-B8E6-4A98-8B4F-234849AD0E1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581415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5" Type="http://schemas.openxmlformats.org/officeDocument/2006/relationships/image" Target="../media/image2.png"/><Relationship Id="rId4" Type="http://schemas.openxmlformats.org/officeDocument/2006/relationships/image" Target="../media/image1.jp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1.jpg"/><Relationship Id="rId2" Type="http://schemas.openxmlformats.org/officeDocument/2006/relationships/audio" Target="../media/media2.m4a"/><Relationship Id="rId1" Type="http://schemas.microsoft.com/office/2007/relationships/media" Target="../media/media2.m4a"/><Relationship Id="rId6" Type="http://schemas.openxmlformats.org/officeDocument/2006/relationships/image" Target="../media/image5.png"/><Relationship Id="rId5" Type="http://schemas.openxmlformats.org/officeDocument/2006/relationships/image" Target="../media/image4.jpg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.m4a"/><Relationship Id="rId1" Type="http://schemas.microsoft.com/office/2007/relationships/media" Target="../media/media3.m4a"/><Relationship Id="rId5" Type="http://schemas.openxmlformats.org/officeDocument/2006/relationships/image" Target="../media/image2.png"/><Relationship Id="rId4" Type="http://schemas.openxmlformats.org/officeDocument/2006/relationships/image" Target="../media/image1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4.m4a"/><Relationship Id="rId1" Type="http://schemas.microsoft.com/office/2007/relationships/media" Target="../media/media4.m4a"/><Relationship Id="rId5" Type="http://schemas.openxmlformats.org/officeDocument/2006/relationships/image" Target="../media/image2.png"/><Relationship Id="rId4" Type="http://schemas.openxmlformats.org/officeDocument/2006/relationships/image" Target="../media/image1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5.m4a"/><Relationship Id="rId1" Type="http://schemas.microsoft.com/office/2007/relationships/media" Target="../media/media5.m4a"/><Relationship Id="rId6" Type="http://schemas.openxmlformats.org/officeDocument/2006/relationships/image" Target="../media/image2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11.jpg"/><Relationship Id="rId2" Type="http://schemas.openxmlformats.org/officeDocument/2006/relationships/audio" Target="../media/media6.m4a"/><Relationship Id="rId1" Type="http://schemas.microsoft.com/office/2007/relationships/media" Target="../media/media6.m4a"/><Relationship Id="rId6" Type="http://schemas.openxmlformats.org/officeDocument/2006/relationships/image" Target="../media/image10.jpg"/><Relationship Id="rId5" Type="http://schemas.openxmlformats.org/officeDocument/2006/relationships/image" Target="../media/image9.jpeg"/><Relationship Id="rId4" Type="http://schemas.openxmlformats.org/officeDocument/2006/relationships/image" Target="../media/image8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7.m4a"/><Relationship Id="rId1" Type="http://schemas.microsoft.com/office/2007/relationships/media" Target="../media/media7.m4a"/><Relationship Id="rId5" Type="http://schemas.openxmlformats.org/officeDocument/2006/relationships/image" Target="../media/image2.png"/><Relationship Id="rId4" Type="http://schemas.openxmlformats.org/officeDocument/2006/relationships/image" Target="../media/image12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2.png"/><Relationship Id="rId2" Type="http://schemas.openxmlformats.org/officeDocument/2006/relationships/audio" Target="../media/media8.m4a"/><Relationship Id="rId1" Type="http://schemas.microsoft.com/office/2007/relationships/media" Target="../media/media8.m4a"/><Relationship Id="rId6" Type="http://schemas.openxmlformats.org/officeDocument/2006/relationships/image" Target="../media/image15.jpg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9.m4a"/><Relationship Id="rId1" Type="http://schemas.microsoft.com/office/2007/relationships/media" Target="../media/media9.m4a"/><Relationship Id="rId5" Type="http://schemas.openxmlformats.org/officeDocument/2006/relationships/image" Target="../media/image2.png"/><Relationship Id="rId4" Type="http://schemas.openxmlformats.org/officeDocument/2006/relationships/image" Target="../media/image16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0.m4a"/><Relationship Id="rId1" Type="http://schemas.microsoft.com/office/2007/relationships/media" Target="../media/media10.m4a"/><Relationship Id="rId5" Type="http://schemas.openxmlformats.org/officeDocument/2006/relationships/image" Target="../media/image2.png"/><Relationship Id="rId4" Type="http://schemas.openxmlformats.org/officeDocument/2006/relationships/image" Target="../media/image17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2.png"/><Relationship Id="rId2" Type="http://schemas.openxmlformats.org/officeDocument/2006/relationships/audio" Target="../media/media11.m4a"/><Relationship Id="rId1" Type="http://schemas.microsoft.com/office/2007/relationships/media" Target="../media/media11.m4a"/><Relationship Id="rId6" Type="http://schemas.openxmlformats.org/officeDocument/2006/relationships/image" Target="../media/image18.jpg"/><Relationship Id="rId5" Type="http://schemas.openxmlformats.org/officeDocument/2006/relationships/image" Target="../media/image12.JPG"/><Relationship Id="rId4" Type="http://schemas.openxmlformats.org/officeDocument/2006/relationships/image" Target="../media/image16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5EEA7D-319F-4EBA-AA8E-8C9756D0584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520701"/>
            <a:ext cx="9144000" cy="2527300"/>
          </a:xfrm>
        </p:spPr>
        <p:txBody>
          <a:bodyPr>
            <a:normAutofit fontScale="90000"/>
          </a:bodyPr>
          <a:lstStyle/>
          <a:p>
            <a:br>
              <a:rPr lang="en-GB" b="1" dirty="0"/>
            </a:br>
            <a:br>
              <a:rPr lang="en-GB" b="1" dirty="0"/>
            </a:br>
            <a:br>
              <a:rPr lang="en-GB" b="1" dirty="0"/>
            </a:br>
            <a:br>
              <a:rPr lang="en-GB" b="1" dirty="0"/>
            </a:br>
            <a:br>
              <a:rPr lang="en-GB" b="1" dirty="0"/>
            </a:br>
            <a:r>
              <a:rPr lang="en-GB" sz="7300" b="1" dirty="0">
                <a:solidFill>
                  <a:schemeClr val="accent1"/>
                </a:solidFill>
                <a:latin typeface="+mn-lt"/>
              </a:rPr>
              <a:t>What makes South Morningside special? </a:t>
            </a:r>
            <a:br>
              <a:rPr lang="en-GB" dirty="0">
                <a:solidFill>
                  <a:schemeClr val="accent1"/>
                </a:solidFill>
              </a:rPr>
            </a:br>
            <a:r>
              <a:rPr lang="en-GB" b="1" dirty="0">
                <a:solidFill>
                  <a:schemeClr val="accent1"/>
                </a:solidFill>
              </a:rPr>
              <a:t> </a:t>
            </a:r>
            <a:endParaRPr lang="en-GB" dirty="0">
              <a:solidFill>
                <a:schemeClr val="accent1"/>
              </a:solidFill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EDC28A7-1A4D-4E07-974C-8D09E67C4D6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2540000"/>
            <a:ext cx="9144000" cy="2717800"/>
          </a:xfrm>
        </p:spPr>
        <p:txBody>
          <a:bodyPr>
            <a:normAutofit/>
          </a:bodyPr>
          <a:lstStyle/>
          <a:p>
            <a:r>
              <a:rPr lang="en-GB" sz="6000" b="1" dirty="0"/>
              <a:t>Reflecting on our vision, values and rules</a:t>
            </a:r>
            <a:endParaRPr lang="en-GB" sz="60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5F0DB99-659C-4887-9F6A-557FA9FB968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86325" y="4906963"/>
            <a:ext cx="1809750" cy="1809750"/>
          </a:xfrm>
          <a:prstGeom prst="rect">
            <a:avLst/>
          </a:prstGeom>
        </p:spPr>
      </p:pic>
      <p:pic>
        <p:nvPicPr>
          <p:cNvPr id="4" name="Audio 3">
            <a:hlinkClick r:id="" action="ppaction://media"/>
            <a:extLst>
              <a:ext uri="{FF2B5EF4-FFF2-40B4-BE49-F238E27FC236}">
                <a16:creationId xmlns:a16="http://schemas.microsoft.com/office/drawing/2014/main" id="{919D586D-3648-4DD5-8E5C-600FBA23EB2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366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488557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2725"/>
    </mc:Choice>
    <mc:Fallback>
      <p:transition spd="slow" advTm="2272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0F63FB-166B-4ECA-A326-198C25CC97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>
                <a:solidFill>
                  <a:schemeClr val="accent1"/>
                </a:solidFill>
                <a:latin typeface="+mn-lt"/>
              </a:rPr>
              <a:t>Our vision, values and aims- the journey..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4900EB6-F928-4263-9788-ABF3A1E6395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b="1" dirty="0"/>
              <a:t> </a:t>
            </a:r>
            <a:endParaRPr lang="en-GB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84FD9F0-C777-41EA-BFA0-D14D9779503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 flipV="1">
            <a:off x="749299" y="1908516"/>
            <a:ext cx="3454400" cy="4605867"/>
          </a:xfrm>
          <a:prstGeom prst="rect">
            <a:avLst/>
          </a:prstGeom>
        </p:spPr>
      </p:pic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28366FF6-7A00-4C9E-A655-7B8C9598241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35698" y="1825625"/>
            <a:ext cx="3263503" cy="435133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F52BFC9F-5F70-4C05-887D-9272709E2C0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88400" y="2014537"/>
            <a:ext cx="2362200" cy="1933575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0229C9B0-1601-4D09-A891-2C88C66300E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80575" y="4296211"/>
            <a:ext cx="1809750" cy="1809750"/>
          </a:xfrm>
          <a:prstGeom prst="rect">
            <a:avLst/>
          </a:prstGeom>
        </p:spPr>
      </p:pic>
      <p:pic>
        <p:nvPicPr>
          <p:cNvPr id="8" name="Audio 7">
            <a:hlinkClick r:id="" action="ppaction://media"/>
            <a:extLst>
              <a:ext uri="{FF2B5EF4-FFF2-40B4-BE49-F238E27FC236}">
                <a16:creationId xmlns:a16="http://schemas.microsoft.com/office/drawing/2014/main" id="{1FFC06DB-364E-49BE-A70E-A8E1CC7C963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11366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335978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3595"/>
    </mc:Choice>
    <mc:Fallback>
      <p:transition spd="slow" advTm="4359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7CA3C8-937D-47C4-ACEB-4DD452192E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2632075"/>
          </a:xfrm>
        </p:spPr>
        <p:txBody>
          <a:bodyPr>
            <a:normAutofit/>
          </a:bodyPr>
          <a:lstStyle/>
          <a:p>
            <a:r>
              <a:rPr lang="en-GB" sz="5400" b="1" dirty="0">
                <a:solidFill>
                  <a:schemeClr val="accent1"/>
                </a:solidFill>
                <a:latin typeface="+mn-lt"/>
              </a:rPr>
              <a:t>South Morningside Primary School </a:t>
            </a:r>
            <a:br>
              <a:rPr lang="en-GB" sz="5400" dirty="0">
                <a:solidFill>
                  <a:schemeClr val="accent1"/>
                </a:solidFill>
                <a:latin typeface="+mn-lt"/>
              </a:rPr>
            </a:br>
            <a:r>
              <a:rPr lang="en-GB" sz="5400" b="1" dirty="0">
                <a:solidFill>
                  <a:schemeClr val="accent1"/>
                </a:solidFill>
                <a:latin typeface="+mn-lt"/>
              </a:rPr>
              <a:t> “be kind, be fair”</a:t>
            </a:r>
            <a:endParaRPr lang="en-GB" sz="5400" dirty="0">
              <a:latin typeface="+mn-lt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A9B388C-5124-4431-95B2-A17968A10D9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374901"/>
            <a:ext cx="10515600" cy="3802062"/>
          </a:xfrm>
        </p:spPr>
        <p:txBody>
          <a:bodyPr/>
          <a:lstStyle/>
          <a:p>
            <a:pPr marL="0" indent="0">
              <a:buNone/>
            </a:pPr>
            <a:endParaRPr lang="en-GB" sz="4400" b="1" dirty="0"/>
          </a:p>
          <a:p>
            <a:pPr marL="0" indent="0">
              <a:buNone/>
            </a:pPr>
            <a:r>
              <a:rPr lang="en-GB" sz="4400" b="1" dirty="0"/>
              <a:t>A kind, aspirational community where everyone is welcomed and valued</a:t>
            </a:r>
          </a:p>
          <a:p>
            <a:endParaRPr lang="en-GB" dirty="0"/>
          </a:p>
          <a:p>
            <a:endParaRPr lang="en-GB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A9B5B33-6700-4872-8305-7A9E9754599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86325" y="4906963"/>
            <a:ext cx="1809750" cy="1809750"/>
          </a:xfrm>
          <a:prstGeom prst="rect">
            <a:avLst/>
          </a:prstGeom>
        </p:spPr>
      </p:pic>
      <p:pic>
        <p:nvPicPr>
          <p:cNvPr id="5" name="Audio 4">
            <a:hlinkClick r:id="" action="ppaction://media"/>
            <a:extLst>
              <a:ext uri="{FF2B5EF4-FFF2-40B4-BE49-F238E27FC236}">
                <a16:creationId xmlns:a16="http://schemas.microsoft.com/office/drawing/2014/main" id="{8E584260-9899-45E7-83DD-FA3B817A8D7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366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879264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0363"/>
    </mc:Choice>
    <mc:Fallback>
      <p:transition spd="slow" advTm="2036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6EDAF1-14FB-47B9-96E6-227E59C3C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>
                <a:solidFill>
                  <a:schemeClr val="accent1"/>
                </a:solidFill>
                <a:latin typeface="+mn-lt"/>
              </a:rPr>
              <a:t>Our vision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439E909-9C0B-4D6B-AFE0-401CE53080F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marL="0" indent="0">
              <a:lnSpc>
                <a:spcPct val="107000"/>
              </a:lnSpc>
              <a:spcAft>
                <a:spcPts val="800"/>
              </a:spcAft>
              <a:buNone/>
            </a:pPr>
            <a:r>
              <a:rPr lang="en-GB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South Morningside Primary School aspires to…..</a:t>
            </a:r>
            <a:endParaRPr lang="en-GB" sz="1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GB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Be an inclusive and positive school at the heart of our community</a:t>
            </a:r>
            <a:endParaRPr lang="en-GB" sz="1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GB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Enable learners to achieve their full potential following an appropriately challenging, innovative, creative and inspirational curriculum</a:t>
            </a:r>
            <a:endParaRPr lang="en-GB" sz="1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GB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Develop independent learners who are confident, resilient, active, creative and well prepared for their future lives.</a:t>
            </a:r>
            <a:endParaRPr lang="en-GB" sz="1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GB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Encourage all children to be responsible local and global citizens who make a positive impact on the world</a:t>
            </a:r>
            <a:endParaRPr lang="en-GB" sz="1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GB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Value and involve all members of the school family, guided by an ethos of collaboration, communication, kindness and respect.</a:t>
            </a:r>
            <a:endParaRPr lang="en-GB" sz="1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GB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FE3FB2E-F264-4437-88E1-FBB297D1BB3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64725" y="365125"/>
            <a:ext cx="1809750" cy="1809750"/>
          </a:xfrm>
          <a:prstGeom prst="rect">
            <a:avLst/>
          </a:prstGeom>
        </p:spPr>
      </p:pic>
      <p:pic>
        <p:nvPicPr>
          <p:cNvPr id="5" name="Audio 4">
            <a:hlinkClick r:id="" action="ppaction://media"/>
            <a:extLst>
              <a:ext uri="{FF2B5EF4-FFF2-40B4-BE49-F238E27FC236}">
                <a16:creationId xmlns:a16="http://schemas.microsoft.com/office/drawing/2014/main" id="{75ED881E-3986-4958-AB62-BC2737A501E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366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124089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9650"/>
    </mc:Choice>
    <mc:Fallback>
      <p:transition spd="slow" advTm="1965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C606E9-F1EF-4C57-8610-33BD95A506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>
                <a:solidFill>
                  <a:schemeClr val="accent1"/>
                </a:solidFill>
                <a:latin typeface="+mn-lt"/>
              </a:rPr>
              <a:t>What lies behind everything we do?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D479D4B1-8CDD-41EE-AC5A-4EFBB308972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/>
          <a:stretch>
            <a:fillRect/>
          </a:stretch>
        </p:blipFill>
        <p:spPr>
          <a:xfrm>
            <a:off x="2368532" y="2090737"/>
            <a:ext cx="2978169" cy="4351338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444CC8D0-0F62-4034-BAD7-1007A37DED6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45300" y="2090737"/>
            <a:ext cx="3048000" cy="4191000"/>
          </a:xfrm>
          <a:prstGeom prst="rect">
            <a:avLst/>
          </a:prstGeom>
        </p:spPr>
      </p:pic>
      <p:pic>
        <p:nvPicPr>
          <p:cNvPr id="3" name="Audio 2">
            <a:hlinkClick r:id="" action="ppaction://media"/>
            <a:extLst>
              <a:ext uri="{FF2B5EF4-FFF2-40B4-BE49-F238E27FC236}">
                <a16:creationId xmlns:a16="http://schemas.microsoft.com/office/drawing/2014/main" id="{1ED704BB-C028-4252-AB3E-B88FB12C08A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366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361425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6141"/>
    </mc:Choice>
    <mc:Fallback>
      <p:transition spd="slow" advTm="3614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69BF50-D4F8-4617-A1D0-2019672C74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5400" b="1" dirty="0">
                <a:solidFill>
                  <a:srgbClr val="0070C0"/>
                </a:solidFill>
                <a:latin typeface="+mn-lt"/>
              </a:rPr>
              <a:t>We are a Rights Respecting School</a:t>
            </a:r>
            <a:endParaRPr lang="en-GB" sz="5400" dirty="0">
              <a:latin typeface="+mn-lt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C30641C-9A30-4AB3-B5AC-74C3FDE34A3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dirty="0"/>
              <a:t>A passion for children’s rights is at the heart of everything we do and informs our policies, procedures and daily practice</a:t>
            </a:r>
          </a:p>
          <a:p>
            <a:r>
              <a:rPr lang="en-GB" dirty="0"/>
              <a:t>Our South Morningside Rights Respecters Group, with a representative from every class, meets regularly and is actively working towards our Silver Level RRS accreditation.</a:t>
            </a:r>
          </a:p>
          <a:p>
            <a:r>
              <a:rPr lang="en-GB" dirty="0"/>
              <a:t>Every class makes a Class Charter using some Articles</a:t>
            </a:r>
          </a:p>
          <a:p>
            <a:endParaRPr lang="en-GB" dirty="0"/>
          </a:p>
          <a:p>
            <a:endParaRPr lang="en-GB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3BFB52A-FC73-4457-A139-FAF307B3EB0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538162" y="4148135"/>
            <a:ext cx="2009777" cy="2679703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12370C1F-BD90-48B5-BB08-EBFFDFB5D4B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9145587" y="4125913"/>
            <a:ext cx="2705100" cy="2028825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089FD131-A842-400D-BBEF-740E5604863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59889" y="4800600"/>
            <a:ext cx="2566737" cy="190500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E9DDBF01-5082-4A11-A617-7759F69F777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86573" y="4483098"/>
            <a:ext cx="1685928" cy="2247903"/>
          </a:xfrm>
          <a:prstGeom prst="rect">
            <a:avLst/>
          </a:prstGeom>
        </p:spPr>
      </p:pic>
      <p:pic>
        <p:nvPicPr>
          <p:cNvPr id="11" name="Audio 10">
            <a:hlinkClick r:id="" action="ppaction://media"/>
            <a:extLst>
              <a:ext uri="{FF2B5EF4-FFF2-40B4-BE49-F238E27FC236}">
                <a16:creationId xmlns:a16="http://schemas.microsoft.com/office/drawing/2014/main" id="{458C3AD8-9BEA-46D8-B10B-25136230AB3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11366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334475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8707"/>
    </mc:Choice>
    <mc:Fallback>
      <p:transition spd="slow" advTm="2870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7686C1-3059-4EC0-88E0-7D303E3CAF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5400" b="1" dirty="0">
                <a:solidFill>
                  <a:schemeClr val="accent1"/>
                </a:solidFill>
                <a:latin typeface="+mn-lt"/>
              </a:rPr>
              <a:t>Our School Rules</a:t>
            </a:r>
            <a:endParaRPr lang="en-GB" sz="5400" dirty="0">
              <a:latin typeface="+mn-lt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1712E03-25BA-4DAA-BCCD-F9B99C1B9A7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lnSpc>
                <a:spcPct val="107000"/>
              </a:lnSpc>
              <a:spcAft>
                <a:spcPts val="800"/>
              </a:spcAft>
              <a:buNone/>
            </a:pPr>
            <a:r>
              <a:rPr lang="en-GB" sz="36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We have 3 School Rules: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GB" sz="36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Be Respectful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GB" sz="36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Be Ready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GB" sz="36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Be Safe</a:t>
            </a:r>
          </a:p>
          <a:p>
            <a:endParaRPr lang="en-GB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B33EB470-FACD-47FF-A897-DC5542EA78D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21350" y="1247776"/>
            <a:ext cx="6000750" cy="4568368"/>
          </a:xfrm>
          <a:prstGeom prst="rect">
            <a:avLst/>
          </a:prstGeom>
        </p:spPr>
      </p:pic>
      <p:pic>
        <p:nvPicPr>
          <p:cNvPr id="9" name="Audio 8">
            <a:hlinkClick r:id="" action="ppaction://media"/>
            <a:extLst>
              <a:ext uri="{FF2B5EF4-FFF2-40B4-BE49-F238E27FC236}">
                <a16:creationId xmlns:a16="http://schemas.microsoft.com/office/drawing/2014/main" id="{457F09BD-8659-44D6-B6B5-F0B18D893C2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366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074795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2993"/>
    </mc:Choice>
    <mc:Fallback>
      <p:transition spd="slow" advTm="3299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991B6C-6128-421C-8BF9-02175C0CB7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>
                <a:solidFill>
                  <a:schemeClr val="accent1"/>
                </a:solidFill>
              </a:rPr>
              <a:t>Respectful, Ready, Safe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FBEB53C-F437-4EB9-9B4A-EEB75E0F0C3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Each class has been thinking about what it means to be Respectful, Ready and Safe</a:t>
            </a:r>
          </a:p>
          <a:p>
            <a:endParaRPr lang="en-GB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3FA7BCF-FEFF-4CE2-809E-31BEF79C700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8461375" y="2917825"/>
            <a:ext cx="3429000" cy="257175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8C37747A-BFB5-41A1-8B3E-57B35323E5E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69850" y="3416300"/>
            <a:ext cx="3657600" cy="274320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2588AB14-B6B8-4EC5-A1B2-F36E5D0F332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93945" y="2959100"/>
            <a:ext cx="4004110" cy="2971800"/>
          </a:xfrm>
          <a:prstGeom prst="rect">
            <a:avLst/>
          </a:prstGeom>
        </p:spPr>
      </p:pic>
      <p:pic>
        <p:nvPicPr>
          <p:cNvPr id="10" name="Audio 9">
            <a:hlinkClick r:id="" action="ppaction://media"/>
            <a:extLst>
              <a:ext uri="{FF2B5EF4-FFF2-40B4-BE49-F238E27FC236}">
                <a16:creationId xmlns:a16="http://schemas.microsoft.com/office/drawing/2014/main" id="{FD074AE0-3013-42F1-AFBA-FCF5F9325B5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1366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860926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8081"/>
    </mc:Choice>
    <mc:Fallback>
      <p:transition spd="slow" advTm="2808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636F50-68AD-4BA3-A941-AAA7DA05B1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6000" b="1" dirty="0">
                <a:solidFill>
                  <a:schemeClr val="accent1"/>
                </a:solidFill>
                <a:latin typeface="+mn-lt"/>
              </a:rPr>
              <a:t>Going Above and Beyond </a:t>
            </a:r>
            <a:endParaRPr lang="en-GB" sz="6000" dirty="0">
              <a:latin typeface="+mn-lt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A4E1768-9C99-4E0C-A89E-179B564B3AE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dirty="0"/>
              <a:t>We know that the vast majority of children at South Morningside are consistently kind, polite, and enthusiastic and engaged in their learning. So we are always on the look-out for behaviour which is </a:t>
            </a:r>
            <a:r>
              <a:rPr lang="en-GB" b="1" dirty="0"/>
              <a:t>‘Above and Beyond’</a:t>
            </a:r>
            <a:r>
              <a:rPr lang="en-GB" dirty="0"/>
              <a:t>. </a:t>
            </a:r>
          </a:p>
          <a:p>
            <a:r>
              <a:rPr lang="en-GB" dirty="0"/>
              <a:t>Children can earn Gold Coins for their House </a:t>
            </a:r>
          </a:p>
          <a:p>
            <a:r>
              <a:rPr lang="en-GB" dirty="0"/>
              <a:t>New for this session, we have Positive Notes </a:t>
            </a:r>
          </a:p>
          <a:p>
            <a:pPr marL="0" indent="0">
              <a:buNone/>
            </a:pPr>
            <a:r>
              <a:rPr lang="en-GB" dirty="0"/>
              <a:t>which will be sent home for consistent</a:t>
            </a:r>
          </a:p>
          <a:p>
            <a:pPr marL="0" indent="0">
              <a:buNone/>
            </a:pPr>
            <a:r>
              <a:rPr lang="en-GB" dirty="0"/>
              <a:t>Above and Beyond behaviour.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C33A8BA-A6AD-43E4-AD9F-C4B9FE9BAAE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66786" y="3124200"/>
            <a:ext cx="2536114" cy="3625850"/>
          </a:xfrm>
          <a:prstGeom prst="rect">
            <a:avLst/>
          </a:prstGeom>
        </p:spPr>
      </p:pic>
      <p:pic>
        <p:nvPicPr>
          <p:cNvPr id="6" name="Audio 5">
            <a:hlinkClick r:id="" action="ppaction://media"/>
            <a:extLst>
              <a:ext uri="{FF2B5EF4-FFF2-40B4-BE49-F238E27FC236}">
                <a16:creationId xmlns:a16="http://schemas.microsoft.com/office/drawing/2014/main" id="{29C0971A-65FD-4FB5-87F9-E3FFA62163B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366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082559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61043"/>
    </mc:Choice>
    <mc:Fallback>
      <p:transition spd="slow" advTm="6104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37BDF4-E4DC-4044-BABD-ECACD4B46E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4800" b="1" dirty="0">
                <a:solidFill>
                  <a:srgbClr val="0070C0"/>
                </a:solidFill>
                <a:latin typeface="+mn-lt"/>
              </a:rPr>
              <a:t>What if someone can’t follow the rules?</a:t>
            </a:r>
            <a:endParaRPr lang="en-GB" sz="4800" dirty="0">
              <a:latin typeface="+mn-lt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ECF98C8-72C5-4316-9AAB-486E51AAEE5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If a child can’t follow our School Rules,</a:t>
            </a:r>
          </a:p>
          <a:p>
            <a:pPr marL="0" indent="0">
              <a:buNone/>
            </a:pPr>
            <a:r>
              <a:rPr lang="en-GB" dirty="0"/>
              <a:t>then they might be asked to complete a</a:t>
            </a:r>
          </a:p>
          <a:p>
            <a:pPr marL="0" indent="0">
              <a:buNone/>
            </a:pPr>
            <a:r>
              <a:rPr lang="en-GB" dirty="0"/>
              <a:t>Reflection Sheet, and then to discuss it</a:t>
            </a:r>
          </a:p>
          <a:p>
            <a:pPr marL="0" indent="0">
              <a:buNone/>
            </a:pPr>
            <a:r>
              <a:rPr lang="en-GB" dirty="0"/>
              <a:t>with their teacher or another adult.</a:t>
            </a:r>
          </a:p>
          <a:p>
            <a:pPr marL="0" indent="0">
              <a:buNone/>
            </a:pPr>
            <a:r>
              <a:rPr lang="en-GB" dirty="0"/>
              <a:t>We might need to ask a parent to come in and </a:t>
            </a:r>
          </a:p>
          <a:p>
            <a:pPr marL="0" indent="0">
              <a:buNone/>
            </a:pPr>
            <a:r>
              <a:rPr lang="en-GB" dirty="0"/>
              <a:t>talk about what else we can do to help a </a:t>
            </a:r>
          </a:p>
          <a:p>
            <a:pPr marL="0" indent="0">
              <a:buNone/>
            </a:pPr>
            <a:r>
              <a:rPr lang="en-GB" dirty="0"/>
              <a:t>child follow the school rules.</a:t>
            </a:r>
          </a:p>
          <a:p>
            <a:endParaRPr lang="en-GB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4247746-4084-4128-B6DE-010B44C786B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45400" y="1844675"/>
            <a:ext cx="3352800" cy="4648200"/>
          </a:xfrm>
          <a:prstGeom prst="rect">
            <a:avLst/>
          </a:prstGeom>
        </p:spPr>
      </p:pic>
      <p:pic>
        <p:nvPicPr>
          <p:cNvPr id="6" name="Audio 5">
            <a:hlinkClick r:id="" action="ppaction://media"/>
            <a:extLst>
              <a:ext uri="{FF2B5EF4-FFF2-40B4-BE49-F238E27FC236}">
                <a16:creationId xmlns:a16="http://schemas.microsoft.com/office/drawing/2014/main" id="{46CC5701-1968-4234-BF28-0380696062B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366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468105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2827"/>
    </mc:Choice>
    <mc:Fallback>
      <p:transition spd="slow" advTm="4282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3BF5EB-5C79-40AF-BE99-E5E63FB22B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5400" b="1" dirty="0">
                <a:solidFill>
                  <a:srgbClr val="0070C0"/>
                </a:solidFill>
                <a:latin typeface="+mn-lt"/>
              </a:rPr>
              <a:t>What is next?</a:t>
            </a:r>
            <a:endParaRPr lang="en-GB" sz="5400" dirty="0">
              <a:latin typeface="+mn-lt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EE54B34-421F-4AD3-926D-5678F8DDDDC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Every family will be given a leaflet with our values, vision and rules</a:t>
            </a:r>
          </a:p>
          <a:p>
            <a:r>
              <a:rPr lang="en-GB" dirty="0"/>
              <a:t>We will make displays and banners with our values, vision and rules </a:t>
            </a:r>
          </a:p>
          <a:p>
            <a:r>
              <a:rPr lang="en-GB" dirty="0"/>
              <a:t>The Policies and Procedures will be put on our website</a:t>
            </a:r>
          </a:p>
          <a:p>
            <a:endParaRPr lang="en-GB" dirty="0"/>
          </a:p>
          <a:p>
            <a:endParaRPr lang="en-GB" dirty="0"/>
          </a:p>
          <a:p>
            <a:pPr marL="0" indent="0">
              <a:buNone/>
            </a:pPr>
            <a:endParaRPr lang="en-GB" dirty="0"/>
          </a:p>
          <a:p>
            <a:endParaRPr lang="en-GB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318F6DD-4DA2-4A4E-83D2-EDA1D7C73C9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8786" y="3429000"/>
            <a:ext cx="2294814" cy="3280866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B1F3D525-16ED-4289-8249-EDEAE3A7C6B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76700" y="3563318"/>
            <a:ext cx="3848100" cy="2929557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A31D5852-9194-4945-9346-913B6B6608B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65134" y="3974535"/>
            <a:ext cx="2275332" cy="1645920"/>
          </a:xfrm>
          <a:prstGeom prst="rect">
            <a:avLst/>
          </a:prstGeom>
        </p:spPr>
      </p:pic>
      <p:pic>
        <p:nvPicPr>
          <p:cNvPr id="9" name="Audio 8">
            <a:hlinkClick r:id="" action="ppaction://media"/>
            <a:extLst>
              <a:ext uri="{FF2B5EF4-FFF2-40B4-BE49-F238E27FC236}">
                <a16:creationId xmlns:a16="http://schemas.microsoft.com/office/drawing/2014/main" id="{CCFD780C-9711-429B-BC80-F369F670975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1366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413273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9145"/>
    </mc:Choice>
    <mc:Fallback>
      <p:transition spd="slow" advTm="4914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1056</TotalTime>
  <Words>422</Words>
  <Application>Microsoft Office PowerPoint</Application>
  <PresentationFormat>Widescreen</PresentationFormat>
  <Paragraphs>46</Paragraphs>
  <Slides>11</Slides>
  <Notes>0</Notes>
  <HiddenSlides>0</HiddenSlides>
  <MMClips>11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6" baseType="lpstr">
      <vt:lpstr>Arial</vt:lpstr>
      <vt:lpstr>Calibri</vt:lpstr>
      <vt:lpstr>Calibri Light</vt:lpstr>
      <vt:lpstr>Times New Roman</vt:lpstr>
      <vt:lpstr>Office Theme</vt:lpstr>
      <vt:lpstr>     What makes South Morningside special?   </vt:lpstr>
      <vt:lpstr>Our vision, values and aims- the journey..</vt:lpstr>
      <vt:lpstr>South Morningside Primary School   “be kind, be fair”</vt:lpstr>
      <vt:lpstr>Our vision</vt:lpstr>
      <vt:lpstr>What lies behind everything we do?</vt:lpstr>
      <vt:lpstr>We are a Rights Respecting School</vt:lpstr>
      <vt:lpstr>Our School Rules</vt:lpstr>
      <vt:lpstr>Respectful, Ready, Safe</vt:lpstr>
      <vt:lpstr>Going Above and Beyond </vt:lpstr>
      <vt:lpstr>What if someone can’t follow the rules?</vt:lpstr>
      <vt:lpstr>What is next?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Susan Morgan</dc:creator>
  <cp:lastModifiedBy>Susan Morgan</cp:lastModifiedBy>
  <cp:revision>27</cp:revision>
  <dcterms:created xsi:type="dcterms:W3CDTF">2020-08-03T11:20:14Z</dcterms:created>
  <dcterms:modified xsi:type="dcterms:W3CDTF">2020-09-13T18:16:02Z</dcterms:modified>
</cp:coreProperties>
</file>